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704" r:id="rId2"/>
    <p:sldId id="4706" r:id="rId3"/>
    <p:sldId id="4745" r:id="rId4"/>
    <p:sldId id="4738" r:id="rId5"/>
    <p:sldId id="4741" r:id="rId6"/>
    <p:sldId id="4715" r:id="rId7"/>
    <p:sldId id="4713" r:id="rId8"/>
    <p:sldId id="4743" r:id="rId9"/>
    <p:sldId id="382" r:id="rId10"/>
    <p:sldId id="4744" r:id="rId11"/>
    <p:sldId id="368" r:id="rId12"/>
    <p:sldId id="4710" r:id="rId13"/>
    <p:sldId id="4742" r:id="rId14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4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B6077"/>
    <a:srgbClr val="66777F"/>
    <a:srgbClr val="577498"/>
    <a:srgbClr val="262A33"/>
    <a:srgbClr val="E9ECF0"/>
    <a:srgbClr val="2C4859"/>
    <a:srgbClr val="90A7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54" y="102"/>
      </p:cViewPr>
      <p:guideLst>
        <p:guide orient="horz" pos="464"/>
        <p:guide pos="4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numRef>
              <c:f>Sheet1!$A$5:$A$8</c:f>
              <c:numCache>
                <c:formatCode>General</c:formatCode>
                <c:ptCount val="4"/>
                <c:pt idx="0">
                  <c:v>2016</c:v>
                </c:pt>
                <c:pt idx="1">
                  <c:v>2018</c:v>
                </c:pt>
                <c:pt idx="2">
                  <c:v>2020</c:v>
                </c:pt>
                <c:pt idx="3">
                  <c:v>2022</c:v>
                </c:pt>
              </c:numCache>
            </c:numRef>
          </c:cat>
          <c:val>
            <c:numRef>
              <c:f>Sheet1!$B$5:$B$8</c:f>
              <c:numCache>
                <c:formatCode>General</c:formatCode>
                <c:ptCount val="4"/>
                <c:pt idx="0">
                  <c:v>30</c:v>
                </c:pt>
                <c:pt idx="1">
                  <c:v>50</c:v>
                </c:pt>
                <c:pt idx="2">
                  <c:v>100</c:v>
                </c:pt>
                <c:pt idx="3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44-4393-8429-BE07F4224B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15505072"/>
        <c:axId val="1915504656"/>
      </c:barChart>
      <c:catAx>
        <c:axId val="191550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915504656"/>
        <c:crosses val="autoZero"/>
        <c:auto val="1"/>
        <c:lblAlgn val="ctr"/>
        <c:lblOffset val="100"/>
        <c:noMultiLvlLbl val="0"/>
      </c:catAx>
      <c:valAx>
        <c:axId val="1915504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91550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rgbClr val="3491E0"/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252-460C-949F-58ABB6212067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252-460C-949F-58ABB621206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rgbClr val="FFB65F"/>
                  </a:gs>
                  <a:gs pos="100000">
                    <a:srgbClr val="FF9003"/>
                  </a:gs>
                </a:gsLst>
                <a:lin ang="16200000" scaled="0"/>
              </a:gradFill>
              <a:ln>
                <a:noFill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252-460C-949F-58ABB6212067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</c:v>
                </c:pt>
                <c:pt idx="1">
                  <c:v>15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252-460C-949F-58ABB62120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fld id="{ABD2480F-4D8D-4C9A-889E-7B742DA8839B}" type="datetimeFigureOut">
              <a:rPr lang="zh-CN" altLang="en-US" smtClean="0"/>
              <a:t>2023/4/3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fld id="{E83173C1-8A11-4578-9763-22A907DA009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113D503-8AC6-4650-8B11-3C29B8D38C3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54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938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113D503-8AC6-4650-8B11-3C29B8D38C3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8248-A63A-4CC1-A050-FA7A832C65BD}" type="datetimeFigureOut">
              <a:rPr lang="zh-CN" altLang="en-US" smtClean="0"/>
              <a:t>2023/4/3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BFE3-3554-44DF-AACC-08A711377A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2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思源黑体 CN Medium" panose="020B0600000000000000" pitchFamily="34" charset="-122"/>
              </a:defRPr>
            </a:lvl1pPr>
          </a:lstStyle>
          <a:p>
            <a:fld id="{F9378248-A63A-4CC1-A050-FA7A832C65BD}" type="datetimeFigureOut">
              <a:rPr lang="zh-CN" altLang="en-US" smtClean="0"/>
              <a:t>2023/4/3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思源黑体 CN Medium" panose="020B06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思源黑体 CN Medium" panose="020B0600000000000000" pitchFamily="34" charset="-122"/>
              </a:defRPr>
            </a:lvl1pPr>
          </a:lstStyle>
          <a:p>
            <a:fld id="{50B4BFE3-3554-44DF-AACC-08A711377AD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思源黑体 CN Medium" panose="020B0600000000000000" pitchFamily="34" charset="-122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思源黑体 CN Medium" panose="020B0600000000000000" pitchFamily="34" charset="-122"/>
          <a:ea typeface="+mn-ea"/>
          <a:cs typeface="+mn-cs"/>
        </a:defRPr>
      </a:lvl1pPr>
      <a:lvl2pPr marL="989965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0" kern="1200">
          <a:solidFill>
            <a:schemeClr val="tx1"/>
          </a:solidFill>
          <a:latin typeface="思源黑体 CN Medium" panose="020B0600000000000000" pitchFamily="34" charset="-122"/>
          <a:ea typeface="+mn-ea"/>
          <a:cs typeface="+mn-cs"/>
        </a:defRPr>
      </a:lvl2pPr>
      <a:lvl3pPr marL="1523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思源黑体 CN Medium" panose="020B0600000000000000" pitchFamily="34" charset="-122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思源黑体 CN Medium" panose="020B0600000000000000" pitchFamily="34" charset="-122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思源黑体 CN Medium" panose="020B0600000000000000" pitchFamily="34" charset="-122"/>
          <a:ea typeface="+mn-ea"/>
          <a:cs typeface="+mn-cs"/>
        </a:defRPr>
      </a:lvl5pPr>
      <a:lvl6pPr marL="33515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11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7969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3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doukin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doukin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0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5551470" y="0"/>
            <a:ext cx="6601961" cy="6858000"/>
          </a:xfrm>
          <a:prstGeom prst="parallelogram">
            <a:avLst>
              <a:gd name="adj" fmla="val 36409"/>
            </a:avLst>
          </a:prstGeom>
        </p:spPr>
      </p:pic>
      <p:cxnSp>
        <p:nvCxnSpPr>
          <p:cNvPr id="5" name="直接连接符 4"/>
          <p:cNvCxnSpPr/>
          <p:nvPr/>
        </p:nvCxnSpPr>
        <p:spPr bwMode="auto">
          <a:xfrm flipH="1">
            <a:off x="10858099" y="4114800"/>
            <a:ext cx="940201" cy="230030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直接连接符 7"/>
          <p:cNvCxnSpPr/>
          <p:nvPr/>
        </p:nvCxnSpPr>
        <p:spPr bwMode="auto">
          <a:xfrm flipH="1">
            <a:off x="11404600" y="2620478"/>
            <a:ext cx="787400" cy="187532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2C485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等腰三角形 10"/>
          <p:cNvSpPr/>
          <p:nvPr/>
        </p:nvSpPr>
        <p:spPr bwMode="auto">
          <a:xfrm rot="10800000">
            <a:off x="0" y="0"/>
            <a:ext cx="990600" cy="1079500"/>
          </a:xfrm>
          <a:prstGeom prst="triangle">
            <a:avLst>
              <a:gd name="adj" fmla="val 100000"/>
            </a:avLst>
          </a:prstGeom>
          <a:solidFill>
            <a:srgbClr val="90A7C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Medium" panose="020B0600000000000000" pitchFamily="34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平行四边形 20"/>
          <p:cNvSpPr/>
          <p:nvPr/>
        </p:nvSpPr>
        <p:spPr bwMode="auto">
          <a:xfrm>
            <a:off x="5551470" y="4713"/>
            <a:ext cx="6621246" cy="6835837"/>
          </a:xfrm>
          <a:prstGeom prst="parallelogram">
            <a:avLst>
              <a:gd name="adj" fmla="val 35962"/>
            </a:avLst>
          </a:prstGeom>
          <a:gradFill>
            <a:gsLst>
              <a:gs pos="31000">
                <a:schemeClr val="tx1">
                  <a:lumMod val="50000"/>
                  <a:lumOff val="50000"/>
                  <a:alpha val="0"/>
                </a:schemeClr>
              </a:gs>
              <a:gs pos="100000">
                <a:schemeClr val="tx1">
                  <a:alpha val="53000"/>
                </a:schemeClr>
              </a:gs>
            </a:gsLst>
            <a:lin ang="108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Medium" panose="020B0600000000000000" pitchFamily="34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57"/>
          <p:cNvSpPr txBox="1"/>
          <p:nvPr/>
        </p:nvSpPr>
        <p:spPr>
          <a:xfrm flipH="1">
            <a:off x="817043" y="4841364"/>
            <a:ext cx="3647280" cy="516890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pPr algn="l"/>
            <a:r>
              <a:rPr lang="en-US" altLang="zh-CN" sz="1400" dirty="0">
                <a:sym typeface="+mn-ea"/>
              </a:rPr>
              <a:t>Web : </a:t>
            </a:r>
            <a:r>
              <a:rPr lang="en-US" altLang="zh-CN" sz="1400" dirty="0">
                <a:sym typeface="+mn-ea"/>
                <a:hlinkClick r:id="rId3"/>
              </a:rPr>
              <a:t>www.Vidoukin.com</a:t>
            </a:r>
            <a:endParaRPr lang="en-US" altLang="zh-CN" sz="1400" dirty="0"/>
          </a:p>
          <a:p>
            <a:pPr algn="l"/>
            <a:r>
              <a:rPr lang="en-US" altLang="zh-CN" sz="1400" dirty="0">
                <a:sym typeface="+mn-ea"/>
              </a:rPr>
              <a:t>Contact : sebastien.clement@vidoukin.com</a:t>
            </a:r>
            <a:endParaRPr kumimoji="1" lang="en-US" altLang="zh-CN" sz="1400" dirty="0">
              <a:solidFill>
                <a:srgbClr val="262A33">
                  <a:lumMod val="75000"/>
                  <a:lumOff val="25000"/>
                </a:srgbClr>
              </a:solidFill>
              <a:latin typeface="华文细黑" panose="02010600040101010101" charset="-122"/>
              <a:ea typeface="纤黑体" panose="02000000000000000000" charset="-122"/>
              <a:sym typeface="华文细黑" panose="02010600040101010101" charset="-122"/>
            </a:endParaRPr>
          </a:p>
        </p:txBody>
      </p:sp>
      <p:sp>
        <p:nvSpPr>
          <p:cNvPr id="19" name="文本框 158"/>
          <p:cNvSpPr txBox="1"/>
          <p:nvPr/>
        </p:nvSpPr>
        <p:spPr>
          <a:xfrm flipH="1">
            <a:off x="817043" y="2568538"/>
            <a:ext cx="5086995" cy="1195524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pPr algn="dist" defTabSz="1218565"/>
            <a:r>
              <a:rPr kumimoji="1" lang="en-US" altLang="zh-CN" sz="4800" dirty="0">
                <a:solidFill>
                  <a:schemeClr val="tx1"/>
                </a:solidFill>
                <a:latin typeface="+mj-lt"/>
                <a:ea typeface="纤黑体" panose="02000000000000000000" charset="-122"/>
                <a:cs typeface="+mj-lt"/>
                <a:sym typeface="华文细黑" panose="02010600040101010101" charset="-122"/>
              </a:rPr>
              <a:t>VIDOUKIN</a:t>
            </a:r>
          </a:p>
          <a:p>
            <a:pPr algn="dist" defTabSz="1218565"/>
            <a:r>
              <a:rPr kumimoji="1" lang="en-US" altLang="zh-CN" sz="2400" spc="-15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华文细黑" panose="02010600040101010101" charset="-122"/>
              </a:rPr>
              <a:t>IT Service </a:t>
            </a:r>
            <a:r>
              <a:rPr kumimoji="1" lang="en-US" altLang="zh-CN" sz="2400" spc="-15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华文细黑" panose="02010600040101010101" charset="-122"/>
              </a:rPr>
              <a:t>O</a:t>
            </a:r>
            <a:r>
              <a:rPr kumimoji="1" lang="en-US" altLang="zh-CN" sz="2400" spc="-15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华文细黑" panose="02010600040101010101" charset="-122"/>
              </a:rPr>
              <a:t>utsourcing</a:t>
            </a:r>
            <a:endParaRPr kumimoji="1" lang="zh-CN" altLang="en-US" sz="2400" spc="-15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华文细黑" panose="02010600040101010101" charset="-122"/>
            </a:endParaRPr>
          </a:p>
        </p:txBody>
      </p:sp>
      <p:sp>
        <p:nvSpPr>
          <p:cNvPr id="20" name="文本框 159"/>
          <p:cNvSpPr txBox="1"/>
          <p:nvPr/>
        </p:nvSpPr>
        <p:spPr>
          <a:xfrm flipH="1">
            <a:off x="597157" y="3986478"/>
            <a:ext cx="5347757" cy="703082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pPr marL="0" lvl="1" indent="22860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华文细黑" panose="02010600040101010101" charset="-122"/>
              </a:rPr>
              <a:t>Professional IT Intelligent Operation</a:t>
            </a:r>
          </a:p>
          <a:p>
            <a:pPr marL="0" lvl="1" indent="22860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华文细黑" panose="02010600040101010101" charset="-122"/>
              </a:rPr>
              <a:t>Service Outsourcing Provider</a:t>
            </a:r>
            <a:endParaRPr lang="zh-CN" altLang="en-US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华文细黑" panose="02010600040101010101" charset="-122"/>
            </a:endParaRPr>
          </a:p>
        </p:txBody>
      </p:sp>
      <p:sp>
        <p:nvSpPr>
          <p:cNvPr id="22" name="文本框 160"/>
          <p:cNvSpPr txBox="1"/>
          <p:nvPr/>
        </p:nvSpPr>
        <p:spPr>
          <a:xfrm flipH="1">
            <a:off x="3893963" y="2277227"/>
            <a:ext cx="2140086" cy="291623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pPr algn="dist" defTabSz="1218565">
              <a:lnSpc>
                <a:spcPts val="1280"/>
              </a:lnSpc>
            </a:pPr>
            <a:r>
              <a:rPr kumimoji="1" lang="en-US" altLang="zh-CN" sz="2665" b="1" dirty="0">
                <a:solidFill>
                  <a:srgbClr val="000000">
                    <a:lumMod val="50000"/>
                    <a:lumOff val="50000"/>
                  </a:srgbClr>
                </a:solidFill>
                <a:latin typeface="华文细黑" panose="02010600040101010101" charset="-122"/>
                <a:ea typeface="纤黑体" panose="02000000000000000000" charset="-122"/>
                <a:cs typeface="Arial" panose="020B0604020202020204"/>
                <a:sym typeface="华文细黑" panose="02010600040101010101" charset="-122"/>
              </a:rPr>
              <a:t>BUSINESS</a:t>
            </a:r>
          </a:p>
        </p:txBody>
      </p:sp>
      <p:pic>
        <p:nvPicPr>
          <p:cNvPr id="4" name="图片 3" descr="微信图片_20220706113222"/>
          <p:cNvPicPr>
            <a:picLocks noChangeAspect="1"/>
          </p:cNvPicPr>
          <p:nvPr/>
        </p:nvPicPr>
        <p:blipFill>
          <a:blip r:embed="rId4"/>
          <a:srcRect l="72672" r="4156" b="43708"/>
          <a:stretch>
            <a:fillRect/>
          </a:stretch>
        </p:blipFill>
        <p:spPr>
          <a:xfrm>
            <a:off x="936228" y="872765"/>
            <a:ext cx="2825115" cy="171577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3575A9-CABE-1EA3-B940-39F48D2A8C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264" y="5377939"/>
            <a:ext cx="1353429" cy="13473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8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3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14" grpId="0"/>
      <p:bldP spid="19" grpId="0"/>
      <p:bldP spid="20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143635" y="2905760"/>
            <a:ext cx="3197225" cy="148082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 defTabSz="1218565">
              <a:lnSpc>
                <a:spcPct val="150000"/>
              </a:lnSpc>
            </a:pPr>
            <a:endParaRPr kumimoji="1" lang="zh-CN" altLang="en-US" sz="14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华文细黑" panose="02010600040101010101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143635" y="4456455"/>
            <a:ext cx="3197225" cy="16878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 defTabSz="1218565">
              <a:lnSpc>
                <a:spcPct val="150000"/>
              </a:lnSpc>
            </a:pPr>
            <a:endParaRPr kumimoji="1" lang="zh-CN" altLang="en-US" sz="14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华文细黑" panose="02010600040101010101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457700" y="4491355"/>
            <a:ext cx="2907665" cy="1653540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 defTabSz="1218565">
              <a:lnSpc>
                <a:spcPct val="150000"/>
              </a:lnSpc>
            </a:pPr>
            <a:endParaRPr kumimoji="1" lang="zh-CN" altLang="en-US" sz="14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华文细黑" panose="02010600040101010101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482205" y="1182370"/>
            <a:ext cx="2865120" cy="162750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 defTabSz="1218565">
              <a:lnSpc>
                <a:spcPct val="150000"/>
              </a:lnSpc>
            </a:pPr>
            <a:endParaRPr kumimoji="1" lang="zh-CN" altLang="en-US" sz="14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华文细黑" panose="02010600040101010101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143635" y="1224250"/>
            <a:ext cx="3197225" cy="1558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 defTabSz="1218565">
              <a:lnSpc>
                <a:spcPct val="150000"/>
              </a:lnSpc>
            </a:pPr>
            <a:endParaRPr kumimoji="1" lang="zh-CN" altLang="en-US" sz="14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华文细黑" panose="02010600040101010101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457700" y="1182370"/>
            <a:ext cx="2854960" cy="1590040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 defTabSz="1218565">
              <a:lnSpc>
                <a:spcPct val="150000"/>
              </a:lnSpc>
            </a:pPr>
            <a:endParaRPr kumimoji="1" lang="zh-CN" altLang="en-US" sz="14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华文细黑" panose="02010600040101010101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482205" y="4482465"/>
            <a:ext cx="2863850" cy="164401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 defTabSz="1218565">
              <a:lnSpc>
                <a:spcPct val="150000"/>
              </a:lnSpc>
            </a:pPr>
            <a:endParaRPr kumimoji="1" lang="zh-CN" altLang="en-US" sz="14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华文细黑" panose="02010600040101010101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482205" y="2905760"/>
            <a:ext cx="2851150" cy="1506220"/>
          </a:xfrm>
          <a:prstGeom prst="rect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 defTabSz="1218565">
              <a:lnSpc>
                <a:spcPct val="150000"/>
              </a:lnSpc>
            </a:pPr>
            <a:endParaRPr kumimoji="1" lang="zh-CN" altLang="en-US" sz="14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华文细黑" panose="02010600040101010101" charset="-122"/>
            </a:endParaRPr>
          </a:p>
        </p:txBody>
      </p:sp>
      <p:sp>
        <p:nvSpPr>
          <p:cNvPr id="47" name="TextBox 78"/>
          <p:cNvSpPr txBox="1"/>
          <p:nvPr/>
        </p:nvSpPr>
        <p:spPr bwMode="auto">
          <a:xfrm>
            <a:off x="4401860" y="2924180"/>
            <a:ext cx="3054350" cy="1675741"/>
          </a:xfrm>
          <a:prstGeom prst="rect">
            <a:avLst/>
          </a:prstGeom>
          <a:noFill/>
        </p:spPr>
        <p:txBody>
          <a:bodyPr wrap="square" lIns="215933" tIns="0" rIns="359889" bIns="0">
            <a:noAutofit/>
          </a:bodyPr>
          <a:lstStyle/>
          <a:p>
            <a:pPr algn="ctr" defTabSz="1218565"/>
            <a:r>
              <a:rPr lang="en-US" altLang="zh-CN" sz="2400" dirty="0">
                <a:ea typeface="思源黑体 CN Medium" panose="020B0600000000000000" pitchFamily="34" charset="-122"/>
                <a:cs typeface="+mn-ea"/>
                <a:sym typeface="华文细黑" panose="02010600040101010101" charset="-122"/>
              </a:rPr>
              <a:t>Customer Relationship</a:t>
            </a:r>
          </a:p>
          <a:p>
            <a:pPr algn="ctr" defTabSz="1218565"/>
            <a:r>
              <a:rPr lang="en-US" altLang="zh-CN" sz="2400" dirty="0">
                <a:ea typeface="思源黑体 CN Medium" panose="020B0600000000000000" pitchFamily="34" charset="-122"/>
                <a:cs typeface="+mn-ea"/>
                <a:sym typeface="华文细黑" panose="02010600040101010101" charset="-122"/>
              </a:rPr>
              <a:t> Management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思源黑体 CN Medium" panose="020B0600000000000000" pitchFamily="34" charset="-122"/>
              <a:cs typeface="+mn-ea"/>
              <a:sym typeface="华文细黑" panose="02010600040101010101" charset="-122"/>
            </a:endParaRPr>
          </a:p>
        </p:txBody>
      </p:sp>
      <p:sp>
        <p:nvSpPr>
          <p:cNvPr id="57" name="TextBox 77"/>
          <p:cNvSpPr txBox="1"/>
          <p:nvPr/>
        </p:nvSpPr>
        <p:spPr bwMode="auto">
          <a:xfrm>
            <a:off x="1303655" y="4907047"/>
            <a:ext cx="2878455" cy="917173"/>
          </a:xfrm>
          <a:prstGeom prst="rect">
            <a:avLst/>
          </a:prstGeom>
          <a:noFill/>
        </p:spPr>
        <p:txBody>
          <a:bodyPr wrap="none" lIns="215933" tIns="0" rIns="359889" bIns="0" anchor="ctr" anchorCtr="0">
            <a:normAutofit/>
          </a:bodyPr>
          <a:lstStyle/>
          <a:p>
            <a:pPr defTabSz="1218565"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ea typeface="微软雅黑" panose="020B0503020204020204" charset="-122"/>
                <a:cs typeface="微软雅黑" panose="020B0503020204020204" charset="-122"/>
                <a:sym typeface="华文细黑" panose="02010600040101010101" charset="-122"/>
              </a:rPr>
              <a:t>Enterprise Data </a:t>
            </a:r>
          </a:p>
          <a:p>
            <a:pPr defTabSz="1218565"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ea typeface="微软雅黑" panose="020B0503020204020204" charset="-122"/>
                <a:cs typeface="微软雅黑" panose="020B0503020204020204" charset="-122"/>
                <a:sym typeface="华文细黑" panose="02010600040101010101" charset="-122"/>
              </a:rPr>
              <a:t>Cloud Hosting</a:t>
            </a:r>
            <a:endParaRPr lang="zh-CN" altLang="en-US" sz="2400" dirty="0">
              <a:solidFill>
                <a:schemeClr val="bg1"/>
              </a:solidFill>
              <a:ea typeface="思源黑体 CN Medium" panose="020B0600000000000000" pitchFamily="34" charset="-122"/>
              <a:cs typeface="+mn-ea"/>
              <a:sym typeface="华文细黑" panose="02010600040101010101" charset="-122"/>
            </a:endParaRPr>
          </a:p>
          <a:p>
            <a:pPr algn="ctr" defTabSz="1218565"/>
            <a:endParaRPr lang="zh-CN" altLang="en-US" sz="2400" dirty="0">
              <a:solidFill>
                <a:schemeClr val="bg1"/>
              </a:solidFill>
              <a:latin typeface="+mj-lt"/>
              <a:ea typeface="思源黑体 CN Medium" panose="020B0600000000000000" pitchFamily="34" charset="-122"/>
              <a:cs typeface="+mn-ea"/>
              <a:sym typeface="华文细黑" panose="02010600040101010101" charset="-122"/>
            </a:endParaRPr>
          </a:p>
        </p:txBody>
      </p:sp>
      <p:sp>
        <p:nvSpPr>
          <p:cNvPr id="61" name="TextBox 78"/>
          <p:cNvSpPr txBox="1"/>
          <p:nvPr/>
        </p:nvSpPr>
        <p:spPr bwMode="auto">
          <a:xfrm>
            <a:off x="1303184" y="1699359"/>
            <a:ext cx="2878679" cy="556179"/>
          </a:xfrm>
          <a:prstGeom prst="rect">
            <a:avLst/>
          </a:prstGeom>
          <a:noFill/>
        </p:spPr>
        <p:txBody>
          <a:bodyPr wrap="square" lIns="215933" tIns="0" rIns="359889" bIns="0">
            <a:noAutofit/>
          </a:bodyPr>
          <a:lstStyle/>
          <a:p>
            <a:pPr algn="ctr" defTabSz="1218565">
              <a:lnSpc>
                <a:spcPct val="12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  <a:sym typeface="华文细黑" panose="02010600040101010101" charset="-122"/>
              </a:rPr>
              <a:t>IT Solution Provide</a:t>
            </a:r>
            <a:br>
              <a:rPr lang="zh-CN" altLang="en-US" sz="2400" dirty="0">
                <a:solidFill>
                  <a:schemeClr val="bg1"/>
                </a:solidFill>
                <a:latin typeface="+mj-lt"/>
                <a:ea typeface="思源黑体 CN Medium" panose="020B0600000000000000" pitchFamily="34" charset="-122"/>
                <a:cs typeface="+mn-ea"/>
                <a:sym typeface="华文细黑" panose="02010600040101010101" charset="-122"/>
              </a:rPr>
            </a:br>
            <a:endParaRPr lang="zh-CN" altLang="en-US" sz="2400" dirty="0">
              <a:solidFill>
                <a:schemeClr val="bg1"/>
              </a:solidFill>
              <a:latin typeface="+mj-lt"/>
              <a:ea typeface="思源黑体 CN Medium" panose="020B0600000000000000" pitchFamily="34" charset="-122"/>
              <a:cs typeface="+mn-ea"/>
              <a:sym typeface="华文细黑" panose="02010600040101010101" charset="-122"/>
            </a:endParaRPr>
          </a:p>
        </p:txBody>
      </p:sp>
      <p:sp>
        <p:nvSpPr>
          <p:cNvPr id="63" name="TextBox 78"/>
          <p:cNvSpPr txBox="1"/>
          <p:nvPr/>
        </p:nvSpPr>
        <p:spPr bwMode="auto">
          <a:xfrm>
            <a:off x="7466330" y="4982845"/>
            <a:ext cx="2878455" cy="704850"/>
          </a:xfrm>
          <a:prstGeom prst="rect">
            <a:avLst/>
          </a:prstGeom>
          <a:noFill/>
        </p:spPr>
        <p:txBody>
          <a:bodyPr wrap="square" lIns="215933" tIns="0" rIns="359889" bIns="0">
            <a:noAutofit/>
          </a:bodyPr>
          <a:lstStyle/>
          <a:p>
            <a:pPr algn="ctr" defTabSz="1218565"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+mj-lt"/>
                <a:ea typeface="思源黑体 CN Medium" panose="020B0600000000000000" pitchFamily="34" charset="-122"/>
                <a:cs typeface="+mn-ea"/>
                <a:sym typeface="华文细黑" panose="02010600040101010101" charset="-122"/>
              </a:rPr>
              <a:t>Website</a:t>
            </a:r>
            <a:endParaRPr lang="zh-CN" altLang="en-US" sz="2400" dirty="0">
              <a:solidFill>
                <a:schemeClr val="bg1"/>
              </a:solidFill>
              <a:latin typeface="+mj-lt"/>
              <a:ea typeface="思源黑体 CN Medium" panose="020B0600000000000000" pitchFamily="34" charset="-122"/>
              <a:cs typeface="+mn-ea"/>
              <a:sym typeface="华文细黑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728990" y="1699260"/>
            <a:ext cx="2385525" cy="83099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  <a:sym typeface="华文细黑" panose="02010600040101010101" charset="-122"/>
              </a:rPr>
              <a:t>Enterprise Digital</a:t>
            </a: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  <a:sym typeface="华文细黑" panose="02010600040101010101" charset="-122"/>
              </a:rPr>
              <a:t>Transformation</a:t>
            </a:r>
            <a:endParaRPr lang="zh-CN" altLang="en-US" sz="2400" dirty="0">
              <a:solidFill>
                <a:schemeClr val="bg1"/>
              </a:solidFill>
              <a:latin typeface="+mj-lt"/>
              <a:ea typeface="微软雅黑" panose="020B0503020204020204" charset="-122"/>
              <a:cs typeface="微软雅黑" panose="020B0503020204020204" charset="-122"/>
              <a:sym typeface="华文细黑" panose="02010600040101010101" charset="-122"/>
            </a:endParaRPr>
          </a:p>
        </p:txBody>
      </p:sp>
      <p:grpSp>
        <p:nvGrpSpPr>
          <p:cNvPr id="17" name="组合 38">
            <a:extLst>
              <a:ext uri="{FF2B5EF4-FFF2-40B4-BE49-F238E27FC236}">
                <a16:creationId xmlns:a16="http://schemas.microsoft.com/office/drawing/2014/main" id="{9F313D0D-65D3-3B47-80D6-E48BB6C88A6B}"/>
              </a:ext>
            </a:extLst>
          </p:cNvPr>
          <p:cNvGrpSpPr/>
          <p:nvPr/>
        </p:nvGrpSpPr>
        <p:grpSpPr>
          <a:xfrm>
            <a:off x="4451684" y="6421973"/>
            <a:ext cx="7740316" cy="392814"/>
            <a:chOff x="4451684" y="6421973"/>
            <a:chExt cx="7740316" cy="392814"/>
          </a:xfrm>
        </p:grpSpPr>
        <p:pic>
          <p:nvPicPr>
            <p:cNvPr id="18" name="图片 49">
              <a:extLst>
                <a:ext uri="{FF2B5EF4-FFF2-40B4-BE49-F238E27FC236}">
                  <a16:creationId xmlns:a16="http://schemas.microsoft.com/office/drawing/2014/main" id="{15D24E65-F12B-8E4E-9480-6633949A2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1568" y="6487211"/>
              <a:ext cx="1037323" cy="327576"/>
            </a:xfrm>
            <a:prstGeom prst="rect">
              <a:avLst/>
            </a:prstGeom>
          </p:spPr>
        </p:pic>
        <p:cxnSp>
          <p:nvCxnSpPr>
            <p:cNvPr id="19" name="直接连接符 38">
              <a:extLst>
                <a:ext uri="{FF2B5EF4-FFF2-40B4-BE49-F238E27FC236}">
                  <a16:creationId xmlns:a16="http://schemas.microsoft.com/office/drawing/2014/main" id="{EDDDD0C3-0CBB-AA46-88B5-F27BAC4EF977}"/>
                </a:ext>
              </a:extLst>
            </p:cNvPr>
            <p:cNvCxnSpPr/>
            <p:nvPr/>
          </p:nvCxnSpPr>
          <p:spPr>
            <a:xfrm>
              <a:off x="4451684" y="6421973"/>
              <a:ext cx="774031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0" name="文本框 51">
              <a:extLst>
                <a:ext uri="{FF2B5EF4-FFF2-40B4-BE49-F238E27FC236}">
                  <a16:creationId xmlns:a16="http://schemas.microsoft.com/office/drawing/2014/main" id="{6C23773A-B017-064A-B7A3-B57118460CE7}"/>
                </a:ext>
              </a:extLst>
            </p:cNvPr>
            <p:cNvSpPr txBox="1"/>
            <p:nvPr/>
          </p:nvSpPr>
          <p:spPr>
            <a:xfrm>
              <a:off x="5897668" y="6543267"/>
              <a:ext cx="51139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PRIVATE &amp; CONFIDENTIAL – DO NOT DIFFUSE WITHOUT VIDOUKIN APPROVAL</a:t>
              </a:r>
              <a:endPara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3" name="组合 23">
            <a:extLst>
              <a:ext uri="{FF2B5EF4-FFF2-40B4-BE49-F238E27FC236}">
                <a16:creationId xmlns:a16="http://schemas.microsoft.com/office/drawing/2014/main" id="{1E09B3B3-FC40-ADC1-AB28-289F9D8D11B8}"/>
              </a:ext>
            </a:extLst>
          </p:cNvPr>
          <p:cNvGrpSpPr/>
          <p:nvPr/>
        </p:nvGrpSpPr>
        <p:grpSpPr>
          <a:xfrm rot="10800000">
            <a:off x="-468176" y="0"/>
            <a:ext cx="1209230" cy="980220"/>
            <a:chOff x="11068049" y="201005"/>
            <a:chExt cx="1513874" cy="1092132"/>
          </a:xfrm>
        </p:grpSpPr>
        <p:sp>
          <p:nvSpPr>
            <p:cNvPr id="5" name="等腰三角形 28">
              <a:extLst>
                <a:ext uri="{FF2B5EF4-FFF2-40B4-BE49-F238E27FC236}">
                  <a16:creationId xmlns:a16="http://schemas.microsoft.com/office/drawing/2014/main" id="{AC0C805D-EC4C-2264-5A37-6823B1298804}"/>
                </a:ext>
              </a:extLst>
            </p:cNvPr>
            <p:cNvSpPr/>
            <p:nvPr/>
          </p:nvSpPr>
          <p:spPr>
            <a:xfrm rot="16200000">
              <a:off x="11569360" y="206137"/>
              <a:ext cx="943258" cy="1081868"/>
            </a:xfrm>
            <a:prstGeom prst="triangle">
              <a:avLst/>
            </a:prstGeom>
            <a:noFill/>
            <a:ln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22000">
                    <a:schemeClr val="bg1">
                      <a:lumMod val="75000"/>
                    </a:schemeClr>
                  </a:gs>
                  <a:gs pos="85000">
                    <a:srgbClr val="C8C9CB">
                      <a:alpha val="0"/>
                    </a:srgbClr>
                  </a:gs>
                  <a:gs pos="39000">
                    <a:schemeClr val="bg1">
                      <a:lumMod val="65000"/>
                      <a:alpha val="64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Noto Sans S Chinese Light" panose="020B0300000000000000" pitchFamily="34" charset="-122"/>
              </a:endParaRPr>
            </a:p>
          </p:txBody>
        </p:sp>
        <p:sp>
          <p:nvSpPr>
            <p:cNvPr id="6" name="等腰三角形 29">
              <a:extLst>
                <a:ext uri="{FF2B5EF4-FFF2-40B4-BE49-F238E27FC236}">
                  <a16:creationId xmlns:a16="http://schemas.microsoft.com/office/drawing/2014/main" id="{C7DB8F55-2D02-F6A3-7775-EDF222186788}"/>
                </a:ext>
              </a:extLst>
            </p:cNvPr>
            <p:cNvSpPr/>
            <p:nvPr/>
          </p:nvSpPr>
          <p:spPr>
            <a:xfrm rot="16200000">
              <a:off x="11148292" y="120762"/>
              <a:ext cx="1092132" cy="1252618"/>
            </a:xfrm>
            <a:prstGeom prst="triangle">
              <a:avLst/>
            </a:prstGeom>
            <a:noFill/>
            <a:ln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22000">
                    <a:schemeClr val="bg1">
                      <a:lumMod val="75000"/>
                    </a:schemeClr>
                  </a:gs>
                  <a:gs pos="85000">
                    <a:srgbClr val="C8C9CB">
                      <a:alpha val="0"/>
                    </a:srgbClr>
                  </a:gs>
                  <a:gs pos="39000">
                    <a:schemeClr val="bg1">
                      <a:lumMod val="65000"/>
                      <a:alpha val="64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Noto Sans S Chinese Light" panose="020B0300000000000000" pitchFamily="34" charset="-122"/>
              </a:endParaRPr>
            </a:p>
          </p:txBody>
        </p:sp>
      </p:grpSp>
      <p:sp>
        <p:nvSpPr>
          <p:cNvPr id="7" name="TextBox 39">
            <a:extLst>
              <a:ext uri="{FF2B5EF4-FFF2-40B4-BE49-F238E27FC236}">
                <a16:creationId xmlns:a16="http://schemas.microsoft.com/office/drawing/2014/main" id="{C8EEBFCE-2C1F-98AD-9F06-1DA27B86E68D}"/>
              </a:ext>
            </a:extLst>
          </p:cNvPr>
          <p:cNvSpPr txBox="1"/>
          <p:nvPr/>
        </p:nvSpPr>
        <p:spPr>
          <a:xfrm>
            <a:off x="834348" y="167103"/>
            <a:ext cx="5335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>
                    <a:lumMod val="50000"/>
                  </a:schemeClr>
                </a:solidFill>
              </a:rPr>
              <a:t>IT Service - Solution </a:t>
            </a:r>
          </a:p>
        </p:txBody>
      </p:sp>
    </p:spTree>
    <p:extLst>
      <p:ext uri="{BB962C8B-B14F-4D97-AF65-F5344CB8AC3E}">
        <p14:creationId xmlns:p14="http://schemas.microsoft.com/office/powerpoint/2010/main" val="655539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32" grpId="0" bldLvl="0" animBg="1"/>
      <p:bldP spid="36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7" grpId="0"/>
      <p:bldP spid="57" grpId="0"/>
      <p:bldP spid="61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/>
          <p:nvPr/>
        </p:nvSpPr>
        <p:spPr>
          <a:xfrm>
            <a:off x="1078816" y="1426049"/>
            <a:ext cx="2473520" cy="1830666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 defTabSz="1218565"/>
            <a:endParaRPr sz="2400" dirty="0">
              <a:solidFill>
                <a:srgbClr val="FFFFFF"/>
              </a:solidFill>
              <a:latin typeface="华文细黑" panose="02010600040101010101" charset="-122"/>
              <a:ea typeface="纤黑体" panose="02000000000000000000" charset="-122"/>
              <a:sym typeface="华文细黑" panose="02010600040101010101" charset="-122"/>
            </a:endParaRPr>
          </a:p>
        </p:txBody>
      </p:sp>
      <p:sp>
        <p:nvSpPr>
          <p:cNvPr id="10" name="Rectangle 19"/>
          <p:cNvSpPr/>
          <p:nvPr/>
        </p:nvSpPr>
        <p:spPr>
          <a:xfrm>
            <a:off x="3649703" y="1426053"/>
            <a:ext cx="2473520" cy="1830666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 defTabSz="1218565"/>
            <a:endParaRPr sz="2400" dirty="0">
              <a:solidFill>
                <a:srgbClr val="FFFFFF"/>
              </a:solidFill>
              <a:latin typeface="华文细黑" panose="02010600040101010101" charset="-122"/>
              <a:ea typeface="纤黑体" panose="02000000000000000000" charset="-122"/>
              <a:sym typeface="华文细黑" panose="02010600040101010101" charset="-122"/>
            </a:endParaRPr>
          </a:p>
        </p:txBody>
      </p:sp>
      <p:sp>
        <p:nvSpPr>
          <p:cNvPr id="11" name="Rectangle 5"/>
          <p:cNvSpPr/>
          <p:nvPr/>
        </p:nvSpPr>
        <p:spPr>
          <a:xfrm>
            <a:off x="1075774" y="3256713"/>
            <a:ext cx="2476567" cy="4067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12" tIns="45706" rIns="91412" bIns="45706" anchor="ctr" anchorCtr="0" forceAA="0" compatLnSpc="1">
            <a:normAutofit/>
          </a:bodyPr>
          <a:lstStyle/>
          <a:p>
            <a:pPr algn="ctr" defTabSz="1218565"/>
            <a:r>
              <a:rPr lang="en-US" altLang="zh-CN" sz="1400" b="1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华文细黑" panose="02010600040101010101" charset="-122"/>
              </a:rPr>
              <a:t>Finance Industry</a:t>
            </a:r>
            <a:endParaRPr lang="zh-CN" altLang="en-US" sz="1400" b="1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+mn-ea"/>
              <a:sym typeface="华文细黑" panose="02010600040101010101" charset="-122"/>
            </a:endParaRPr>
          </a:p>
        </p:txBody>
      </p:sp>
      <p:sp>
        <p:nvSpPr>
          <p:cNvPr id="12" name="Rectangle 6"/>
          <p:cNvSpPr/>
          <p:nvPr/>
        </p:nvSpPr>
        <p:spPr>
          <a:xfrm>
            <a:off x="3646666" y="3256713"/>
            <a:ext cx="2476567" cy="4067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12" tIns="45706" rIns="91412" bIns="45706" anchor="ctr" anchorCtr="0" forceAA="0" compatLnSpc="1">
            <a:normAutofit/>
          </a:bodyPr>
          <a:lstStyle/>
          <a:p>
            <a:pPr algn="ctr" defTabSz="1218565"/>
            <a:r>
              <a:rPr lang="en-US" altLang="zh-CN" sz="1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charset="-122"/>
              </a:rPr>
              <a:t>Telecom Industry</a:t>
            </a:r>
            <a:endParaRPr lang="zh-CN" altLang="en-US" sz="1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华文细黑" panose="02010600040101010101" charset="-122"/>
            </a:endParaRPr>
          </a:p>
        </p:txBody>
      </p:sp>
      <p:sp>
        <p:nvSpPr>
          <p:cNvPr id="13" name="Rectangle 20"/>
          <p:cNvSpPr/>
          <p:nvPr/>
        </p:nvSpPr>
        <p:spPr>
          <a:xfrm>
            <a:off x="1078816" y="3884290"/>
            <a:ext cx="2473520" cy="1830666"/>
          </a:xfrm>
          <a:prstGeom prst="rect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 defTabSz="1218565"/>
            <a:endParaRPr sz="2400" dirty="0">
              <a:solidFill>
                <a:srgbClr val="FFFFFF"/>
              </a:solidFill>
              <a:latin typeface="华文细黑" panose="02010600040101010101" charset="-122"/>
              <a:ea typeface="纤黑体" panose="02000000000000000000" charset="-122"/>
              <a:sym typeface="华文细黑" panose="02010600040101010101" charset="-122"/>
            </a:endParaRPr>
          </a:p>
        </p:txBody>
      </p:sp>
      <p:sp>
        <p:nvSpPr>
          <p:cNvPr id="14" name="Rectangle 21"/>
          <p:cNvSpPr/>
          <p:nvPr/>
        </p:nvSpPr>
        <p:spPr>
          <a:xfrm>
            <a:off x="3649703" y="3884294"/>
            <a:ext cx="2473520" cy="1830666"/>
          </a:xfrm>
          <a:prstGeom prst="rect">
            <a:avLst/>
          </a:prstGeom>
          <a:blipFill dpi="0" rotWithShape="1">
            <a:blip r:embed="rId7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 defTabSz="1218565"/>
            <a:endParaRPr sz="2400" dirty="0">
              <a:solidFill>
                <a:srgbClr val="FFFFFF"/>
              </a:solidFill>
              <a:latin typeface="华文细黑" panose="02010600040101010101" charset="-122"/>
              <a:ea typeface="纤黑体" panose="02000000000000000000" charset="-122"/>
              <a:sym typeface="华文细黑" panose="02010600040101010101" charset="-122"/>
            </a:endParaRPr>
          </a:p>
        </p:txBody>
      </p:sp>
      <p:sp>
        <p:nvSpPr>
          <p:cNvPr id="15" name="Rectangle 9"/>
          <p:cNvSpPr/>
          <p:nvPr/>
        </p:nvSpPr>
        <p:spPr>
          <a:xfrm>
            <a:off x="1075774" y="5714955"/>
            <a:ext cx="2476567" cy="40673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12" tIns="45706" rIns="91412" bIns="45706" anchor="ctr" anchorCtr="0" forceAA="0" compatLnSpc="1">
            <a:normAutofit/>
          </a:bodyPr>
          <a:lstStyle/>
          <a:p>
            <a:pPr algn="ctr" defTabSz="1218565"/>
            <a:r>
              <a:rPr lang="en-US" altLang="zh-CN" sz="1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charset="-122"/>
              </a:rPr>
              <a:t>Manufacturing Industry</a:t>
            </a:r>
            <a:endParaRPr lang="zh-CN" altLang="en-US" sz="1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华文细黑" panose="02010600040101010101" charset="-122"/>
            </a:endParaRPr>
          </a:p>
        </p:txBody>
      </p:sp>
      <p:sp>
        <p:nvSpPr>
          <p:cNvPr id="16" name="Rectangle 10"/>
          <p:cNvSpPr/>
          <p:nvPr/>
        </p:nvSpPr>
        <p:spPr>
          <a:xfrm>
            <a:off x="3646666" y="5714955"/>
            <a:ext cx="2476567" cy="40673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12" tIns="45706" rIns="91412" bIns="45706" anchor="ctr" anchorCtr="0" forceAA="0" compatLnSpc="1">
            <a:normAutofit/>
          </a:bodyPr>
          <a:lstStyle/>
          <a:p>
            <a:pPr algn="ctr" defTabSz="1218565"/>
            <a:r>
              <a:rPr lang="en-US" altLang="zh-CN" sz="1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charset="-122"/>
              </a:rPr>
              <a:t>Energy Industry</a:t>
            </a:r>
            <a:endParaRPr lang="zh-CN" altLang="en-US" sz="1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华文细黑" panose="02010600040101010101" charset="-122"/>
            </a:endParaRPr>
          </a:p>
        </p:txBody>
      </p:sp>
      <p:sp>
        <p:nvSpPr>
          <p:cNvPr id="17" name="Rectangle: Top Corners Rounded 11"/>
          <p:cNvSpPr/>
          <p:nvPr/>
        </p:nvSpPr>
        <p:spPr>
          <a:xfrm rot="10800000" flipH="1">
            <a:off x="7076690" y="1764534"/>
            <a:ext cx="59123" cy="71465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 defTabSz="1218565"/>
            <a:endParaRPr sz="2400" dirty="0">
              <a:solidFill>
                <a:srgbClr val="FFFFFF"/>
              </a:solidFill>
              <a:latin typeface="华文细黑" panose="02010600040101010101" charset="-122"/>
              <a:ea typeface="纤黑体" panose="02000000000000000000" charset="-122"/>
              <a:sym typeface="华文细黑" panose="02010600040101010101" charset="-122"/>
            </a:endParaRPr>
          </a:p>
        </p:txBody>
      </p:sp>
      <p:sp>
        <p:nvSpPr>
          <p:cNvPr id="18" name="TextBox 12"/>
          <p:cNvSpPr txBox="1"/>
          <p:nvPr/>
        </p:nvSpPr>
        <p:spPr>
          <a:xfrm>
            <a:off x="6453884" y="1756441"/>
            <a:ext cx="588978" cy="695391"/>
          </a:xfrm>
          <a:prstGeom prst="rect">
            <a:avLst/>
          </a:prstGeom>
          <a:noFill/>
        </p:spPr>
        <p:txBody>
          <a:bodyPr wrap="none" lIns="182833" tIns="91417" rIns="182833" bIns="91417">
            <a:normAutofit lnSpcReduction="10000"/>
          </a:bodyPr>
          <a:lstStyle/>
          <a:p>
            <a:pPr algn="r" defTabSz="1218565"/>
            <a:r>
              <a:rPr lang="id-ID" sz="3600" b="1" dirty="0">
                <a:solidFill>
                  <a:srgbClr val="262A33"/>
                </a:solidFill>
                <a:latin typeface="华文细黑" panose="02010600040101010101" charset="-122"/>
                <a:ea typeface="纤黑体" panose="02000000000000000000" charset="-122"/>
                <a:sym typeface="华文细黑" panose="02010600040101010101" charset="-122"/>
              </a:rPr>
              <a:t>1</a:t>
            </a:r>
          </a:p>
        </p:txBody>
      </p:sp>
      <p:sp>
        <p:nvSpPr>
          <p:cNvPr id="19" name="Rectangle: Top Corners Rounded 13"/>
          <p:cNvSpPr/>
          <p:nvPr/>
        </p:nvSpPr>
        <p:spPr>
          <a:xfrm rot="10800000" flipH="1">
            <a:off x="7076690" y="2868886"/>
            <a:ext cx="59123" cy="71465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 defTabSz="1218565"/>
            <a:endParaRPr sz="2400" dirty="0">
              <a:solidFill>
                <a:srgbClr val="FFFFFF"/>
              </a:solidFill>
              <a:latin typeface="华文细黑" panose="02010600040101010101" charset="-122"/>
              <a:ea typeface="纤黑体" panose="02000000000000000000" charset="-122"/>
              <a:sym typeface="华文细黑" panose="02010600040101010101" charset="-122"/>
            </a:endParaRPr>
          </a:p>
        </p:txBody>
      </p:sp>
      <p:sp>
        <p:nvSpPr>
          <p:cNvPr id="20" name="Rectangle: Top Corners Rounded 14"/>
          <p:cNvSpPr/>
          <p:nvPr/>
        </p:nvSpPr>
        <p:spPr>
          <a:xfrm rot="10800000" flipH="1">
            <a:off x="7076691" y="3973240"/>
            <a:ext cx="59123" cy="71465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 defTabSz="1218565"/>
            <a:endParaRPr sz="2400" dirty="0">
              <a:solidFill>
                <a:srgbClr val="FFFFFF"/>
              </a:solidFill>
              <a:latin typeface="华文细黑" panose="02010600040101010101" charset="-122"/>
              <a:ea typeface="纤黑体" panose="02000000000000000000" charset="-122"/>
              <a:sym typeface="华文细黑" panose="02010600040101010101" charset="-122"/>
            </a:endParaRPr>
          </a:p>
        </p:txBody>
      </p:sp>
      <p:sp>
        <p:nvSpPr>
          <p:cNvPr id="21" name="Rectangle: Top Corners Rounded 15"/>
          <p:cNvSpPr/>
          <p:nvPr/>
        </p:nvSpPr>
        <p:spPr>
          <a:xfrm rot="10800000" flipH="1">
            <a:off x="7076691" y="5077593"/>
            <a:ext cx="59123" cy="71465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 defTabSz="1218565"/>
            <a:endParaRPr sz="2400" dirty="0">
              <a:solidFill>
                <a:srgbClr val="FFFFFF"/>
              </a:solidFill>
              <a:latin typeface="华文细黑" panose="02010600040101010101" charset="-122"/>
              <a:ea typeface="纤黑体" panose="02000000000000000000" charset="-122"/>
              <a:sym typeface="华文细黑" panose="02010600040101010101" charset="-122"/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6445708" y="2860795"/>
            <a:ext cx="588978" cy="695391"/>
          </a:xfrm>
          <a:prstGeom prst="rect">
            <a:avLst/>
          </a:prstGeom>
          <a:noFill/>
        </p:spPr>
        <p:txBody>
          <a:bodyPr wrap="none" lIns="182833" tIns="91417" rIns="182833" bIns="91417">
            <a:normAutofit lnSpcReduction="10000"/>
          </a:bodyPr>
          <a:lstStyle/>
          <a:p>
            <a:pPr algn="r" defTabSz="1218565"/>
            <a:r>
              <a:rPr lang="id-ID" sz="3600" b="1" dirty="0">
                <a:solidFill>
                  <a:srgbClr val="3B6077"/>
                </a:solidFill>
                <a:latin typeface="华文细黑" panose="02010600040101010101" charset="-122"/>
                <a:ea typeface="纤黑体" panose="02000000000000000000" charset="-122"/>
                <a:sym typeface="华文细黑" panose="02010600040101010101" charset="-122"/>
              </a:rPr>
              <a:t>2</a:t>
            </a:r>
          </a:p>
        </p:txBody>
      </p:sp>
      <p:sp>
        <p:nvSpPr>
          <p:cNvPr id="23" name="TextBox 17"/>
          <p:cNvSpPr txBox="1"/>
          <p:nvPr/>
        </p:nvSpPr>
        <p:spPr>
          <a:xfrm>
            <a:off x="6441876" y="3965148"/>
            <a:ext cx="588978" cy="695391"/>
          </a:xfrm>
          <a:prstGeom prst="rect">
            <a:avLst/>
          </a:prstGeom>
          <a:noFill/>
        </p:spPr>
        <p:txBody>
          <a:bodyPr wrap="none" lIns="182833" tIns="91417" rIns="182833" bIns="91417">
            <a:normAutofit lnSpcReduction="10000"/>
          </a:bodyPr>
          <a:lstStyle/>
          <a:p>
            <a:pPr algn="r" defTabSz="1218565"/>
            <a:r>
              <a:rPr lang="id-ID" sz="3600" b="1" dirty="0">
                <a:solidFill>
                  <a:srgbClr val="577498"/>
                </a:solidFill>
                <a:latin typeface="华文细黑" panose="02010600040101010101" charset="-122"/>
                <a:ea typeface="纤黑体" panose="02000000000000000000" charset="-122"/>
                <a:sym typeface="华文细黑" panose="02010600040101010101" charset="-122"/>
              </a:rPr>
              <a:t>3</a:t>
            </a:r>
          </a:p>
        </p:txBody>
      </p:sp>
      <p:sp>
        <p:nvSpPr>
          <p:cNvPr id="24" name="TextBox 18"/>
          <p:cNvSpPr txBox="1"/>
          <p:nvPr/>
        </p:nvSpPr>
        <p:spPr>
          <a:xfrm>
            <a:off x="6453884" y="5069502"/>
            <a:ext cx="588978" cy="695391"/>
          </a:xfrm>
          <a:prstGeom prst="rect">
            <a:avLst/>
          </a:prstGeom>
          <a:noFill/>
        </p:spPr>
        <p:txBody>
          <a:bodyPr wrap="none" lIns="182833" tIns="91417" rIns="182833" bIns="91417">
            <a:normAutofit lnSpcReduction="10000"/>
          </a:bodyPr>
          <a:lstStyle/>
          <a:p>
            <a:pPr algn="r" defTabSz="1218565"/>
            <a:r>
              <a:rPr lang="id-ID" sz="3600" b="1" dirty="0">
                <a:solidFill>
                  <a:srgbClr val="66777F"/>
                </a:solidFill>
                <a:latin typeface="华文细黑" panose="02010600040101010101" charset="-122"/>
                <a:ea typeface="纤黑体" panose="02000000000000000000" charset="-122"/>
                <a:sym typeface="华文细黑" panose="02010600040101010101" charset="-122"/>
              </a:rPr>
              <a:t>4</a:t>
            </a:r>
          </a:p>
        </p:txBody>
      </p:sp>
      <p:sp>
        <p:nvSpPr>
          <p:cNvPr id="25" name="Rectangle 23"/>
          <p:cNvSpPr/>
          <p:nvPr/>
        </p:nvSpPr>
        <p:spPr>
          <a:xfrm>
            <a:off x="7169631" y="1691635"/>
            <a:ext cx="2825463" cy="354934"/>
          </a:xfrm>
          <a:prstGeom prst="rect">
            <a:avLst/>
          </a:prstGeom>
        </p:spPr>
        <p:txBody>
          <a:bodyPr wrap="none" lIns="91412" tIns="45706" rIns="91412" bIns="45706">
            <a:normAutofit/>
          </a:bodyPr>
          <a:lstStyle/>
          <a:p>
            <a:pPr defTabSz="1218565"/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华文细黑" panose="02010600040101010101" charset="-122"/>
            </a:endParaRPr>
          </a:p>
        </p:txBody>
      </p:sp>
      <p:sp>
        <p:nvSpPr>
          <p:cNvPr id="26" name="Rectangle 28"/>
          <p:cNvSpPr/>
          <p:nvPr>
            <p:custDataLst>
              <p:tags r:id="rId1"/>
            </p:custDataLst>
          </p:nvPr>
        </p:nvSpPr>
        <p:spPr>
          <a:xfrm>
            <a:off x="7169630" y="1764756"/>
            <a:ext cx="4348454" cy="911536"/>
          </a:xfrm>
          <a:prstGeom prst="rect">
            <a:avLst/>
          </a:prstGeom>
        </p:spPr>
        <p:txBody>
          <a:bodyPr wrap="square" lIns="91412" tIns="45706" rIns="91412" bIns="45706">
            <a:noAutofit/>
          </a:bodyPr>
          <a:lstStyle/>
          <a:p>
            <a:pPr defTabSz="1218565">
              <a:lnSpc>
                <a:spcPct val="120000"/>
              </a:lnSpc>
            </a:pPr>
            <a:r>
              <a:rPr lang="en-US" altLang="zh-CN" sz="1400" b="1" dirty="0">
                <a:solidFill>
                  <a:srgbClr val="000000">
                    <a:lumMod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华文细黑" panose="02010600040101010101" charset="-122"/>
              </a:rPr>
              <a:t>Plenty Support Experience</a:t>
            </a:r>
            <a:endParaRPr lang="zh-CN" altLang="en-US" sz="1400" b="1" dirty="0">
              <a:solidFill>
                <a:srgbClr val="000000">
                  <a:lumMod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华文细黑" panose="02010600040101010101" charset="-122"/>
            </a:endParaRPr>
          </a:p>
          <a:p>
            <a:pPr defTabSz="1218565">
              <a:lnSpc>
                <a:spcPct val="120000"/>
              </a:lnSpc>
            </a:pPr>
            <a:r>
              <a:rPr lang="en-US" altLang="zh-CN" sz="1400" dirty="0">
                <a:solidFill>
                  <a:srgbClr val="000000">
                    <a:lumMod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华文细黑" panose="02010600040101010101" charset="-122"/>
              </a:rPr>
              <a:t>We have cooperated with many big famous IT company, provided services for many customers</a:t>
            </a:r>
            <a:endParaRPr lang="zh-CN" altLang="en-US" sz="1400" dirty="0">
              <a:solidFill>
                <a:srgbClr val="000000">
                  <a:lumMod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华文细黑" panose="02010600040101010101" charset="-122"/>
            </a:endParaRPr>
          </a:p>
        </p:txBody>
      </p:sp>
      <p:sp>
        <p:nvSpPr>
          <p:cNvPr id="28" name="Rectangle 31"/>
          <p:cNvSpPr/>
          <p:nvPr/>
        </p:nvSpPr>
        <p:spPr>
          <a:xfrm>
            <a:off x="7177885" y="2860856"/>
            <a:ext cx="4482812" cy="579051"/>
          </a:xfrm>
          <a:prstGeom prst="rect">
            <a:avLst/>
          </a:prstGeom>
        </p:spPr>
        <p:txBody>
          <a:bodyPr wrap="square" lIns="91412" tIns="45706" rIns="91412" bIns="45706">
            <a:noAutofit/>
          </a:bodyPr>
          <a:lstStyle/>
          <a:p>
            <a:pPr defTabSz="1218565">
              <a:lnSpc>
                <a:spcPct val="120000"/>
              </a:lnSpc>
            </a:pPr>
            <a:r>
              <a:rPr lang="en-US" altLang="zh-CN" sz="1400" b="1" dirty="0">
                <a:solidFill>
                  <a:srgbClr val="000000">
                    <a:lumMod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华文细黑" panose="02010600040101010101" charset="-122"/>
              </a:rPr>
              <a:t>Excellent Service Team</a:t>
            </a:r>
            <a:endParaRPr lang="zh-CN" altLang="en-US" sz="1400" b="1" dirty="0">
              <a:solidFill>
                <a:srgbClr val="000000">
                  <a:lumMod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华文细黑" panose="02010600040101010101" charset="-122"/>
            </a:endParaRPr>
          </a:p>
          <a:p>
            <a:pPr defTabSz="1218565">
              <a:lnSpc>
                <a:spcPct val="120000"/>
              </a:lnSpc>
            </a:pPr>
            <a:r>
              <a:rPr lang="en-US" altLang="zh-CN" sz="1400" dirty="0">
                <a:solidFill>
                  <a:srgbClr val="000000">
                    <a:lumMod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华文细黑" panose="02010600040101010101" charset="-122"/>
              </a:rPr>
              <a:t>Our management Team knew the IT service well and we have had an experienced implement team.</a:t>
            </a:r>
            <a:endParaRPr lang="zh-CN" altLang="en-US" sz="1400" b="1" dirty="0">
              <a:solidFill>
                <a:srgbClr val="000000">
                  <a:lumMod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华文细黑" panose="02010600040101010101" charset="-122"/>
            </a:endParaRPr>
          </a:p>
        </p:txBody>
      </p:sp>
      <p:sp>
        <p:nvSpPr>
          <p:cNvPr id="29" name="Rectangle 33"/>
          <p:cNvSpPr/>
          <p:nvPr/>
        </p:nvSpPr>
        <p:spPr>
          <a:xfrm>
            <a:off x="7034376" y="1336848"/>
            <a:ext cx="2825463" cy="354934"/>
          </a:xfrm>
          <a:prstGeom prst="rect">
            <a:avLst/>
          </a:prstGeom>
        </p:spPr>
        <p:txBody>
          <a:bodyPr wrap="none" lIns="91412" tIns="45706" rIns="91412" bIns="45706">
            <a:noAutofit/>
          </a:bodyPr>
          <a:lstStyle/>
          <a:p>
            <a:pPr defTabSz="1218565"/>
            <a:r>
              <a:rPr lang="en-US" altLang="zh-CN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charset="-122"/>
              </a:rPr>
              <a:t>Why US ?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华文细黑" panose="02010600040101010101" charset="-122"/>
            </a:endParaRPr>
          </a:p>
        </p:txBody>
      </p:sp>
      <p:sp>
        <p:nvSpPr>
          <p:cNvPr id="30" name="Rectangle 34"/>
          <p:cNvSpPr/>
          <p:nvPr/>
        </p:nvSpPr>
        <p:spPr>
          <a:xfrm>
            <a:off x="7181695" y="3956954"/>
            <a:ext cx="4248257" cy="579051"/>
          </a:xfrm>
          <a:prstGeom prst="rect">
            <a:avLst/>
          </a:prstGeom>
        </p:spPr>
        <p:txBody>
          <a:bodyPr wrap="square" lIns="91412" tIns="45706" rIns="91412" bIns="45706">
            <a:noAutofit/>
          </a:bodyPr>
          <a:lstStyle/>
          <a:p>
            <a:pPr defTabSz="1218565">
              <a:lnSpc>
                <a:spcPct val="120000"/>
              </a:lnSpc>
            </a:pPr>
            <a:r>
              <a:rPr lang="en-US" altLang="zh-CN" sz="1400" b="1" dirty="0">
                <a:solidFill>
                  <a:srgbClr val="000000">
                    <a:lumMod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华文细黑" panose="02010600040101010101" charset="-122"/>
              </a:rPr>
              <a:t>Flexibility </a:t>
            </a:r>
            <a:endParaRPr lang="zh-CN" altLang="en-US" sz="1400" b="1" dirty="0">
              <a:solidFill>
                <a:srgbClr val="000000">
                  <a:lumMod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华文细黑" panose="02010600040101010101" charset="-122"/>
            </a:endParaRPr>
          </a:p>
          <a:p>
            <a:pPr defTabSz="1218565">
              <a:lnSpc>
                <a:spcPct val="120000"/>
              </a:lnSpc>
            </a:pPr>
            <a:r>
              <a:rPr lang="en-US" altLang="zh-CN" sz="1400" dirty="0">
                <a:solidFill>
                  <a:srgbClr val="000000">
                    <a:lumMod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华文细黑" panose="02010600040101010101" charset="-122"/>
              </a:rPr>
              <a:t>Customer can select the service with the scope and method which they really need.</a:t>
            </a:r>
            <a:endParaRPr lang="zh-CN" altLang="en-US" sz="1400" b="1" dirty="0">
              <a:solidFill>
                <a:srgbClr val="000000">
                  <a:lumMod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华文细黑" panose="02010600040101010101" charset="-122"/>
            </a:endParaRPr>
          </a:p>
        </p:txBody>
      </p:sp>
      <p:sp>
        <p:nvSpPr>
          <p:cNvPr id="32" name="Rectangle 37"/>
          <p:cNvSpPr/>
          <p:nvPr/>
        </p:nvSpPr>
        <p:spPr>
          <a:xfrm>
            <a:off x="7169630" y="5052416"/>
            <a:ext cx="4248257" cy="579051"/>
          </a:xfrm>
          <a:prstGeom prst="rect">
            <a:avLst/>
          </a:prstGeom>
        </p:spPr>
        <p:txBody>
          <a:bodyPr wrap="square" lIns="91412" tIns="45706" rIns="91412" bIns="45706">
            <a:noAutofit/>
          </a:bodyPr>
          <a:lstStyle/>
          <a:p>
            <a:pPr defTabSz="1218565">
              <a:lnSpc>
                <a:spcPct val="120000"/>
              </a:lnSpc>
            </a:pPr>
            <a:r>
              <a:rPr lang="en-US" altLang="zh-CN" sz="1400" b="1" dirty="0">
                <a:solidFill>
                  <a:srgbClr val="000000">
                    <a:lumMod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华文细黑" panose="02010600040101010101" charset="-122"/>
              </a:rPr>
              <a:t>Best Cost Price Rate</a:t>
            </a:r>
            <a:endParaRPr lang="zh-CN" altLang="en-US" sz="1400" b="1" dirty="0">
              <a:solidFill>
                <a:srgbClr val="000000">
                  <a:lumMod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华文细黑" panose="02010600040101010101" charset="-122"/>
            </a:endParaRPr>
          </a:p>
          <a:p>
            <a:pPr defTabSz="1218565">
              <a:lnSpc>
                <a:spcPct val="120000"/>
              </a:lnSpc>
            </a:pPr>
            <a:r>
              <a:rPr lang="en-US" altLang="zh-CN" sz="1400" dirty="0">
                <a:solidFill>
                  <a:srgbClr val="000000">
                    <a:lumMod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华文细黑" panose="02010600040101010101" charset="-122"/>
              </a:rPr>
              <a:t>We provided the most reasonable and competitive service with the best CP rate.</a:t>
            </a:r>
            <a:endParaRPr lang="zh-CN" altLang="en-US" sz="1400" dirty="0">
              <a:solidFill>
                <a:srgbClr val="000000">
                  <a:lumMod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华文细黑" panose="02010600040101010101" charset="-122"/>
            </a:endParaRPr>
          </a:p>
        </p:txBody>
      </p:sp>
      <p:grpSp>
        <p:nvGrpSpPr>
          <p:cNvPr id="27" name="组合 38">
            <a:extLst>
              <a:ext uri="{FF2B5EF4-FFF2-40B4-BE49-F238E27FC236}">
                <a16:creationId xmlns:a16="http://schemas.microsoft.com/office/drawing/2014/main" id="{9F313D0D-65D3-3B47-80D6-E48BB6C88A6B}"/>
              </a:ext>
            </a:extLst>
          </p:cNvPr>
          <p:cNvGrpSpPr/>
          <p:nvPr/>
        </p:nvGrpSpPr>
        <p:grpSpPr>
          <a:xfrm>
            <a:off x="4451684" y="6421973"/>
            <a:ext cx="7740316" cy="392814"/>
            <a:chOff x="4451684" y="6421973"/>
            <a:chExt cx="7740316" cy="392814"/>
          </a:xfrm>
        </p:grpSpPr>
        <p:pic>
          <p:nvPicPr>
            <p:cNvPr id="31" name="图片 49">
              <a:extLst>
                <a:ext uri="{FF2B5EF4-FFF2-40B4-BE49-F238E27FC236}">
                  <a16:creationId xmlns:a16="http://schemas.microsoft.com/office/drawing/2014/main" id="{15D24E65-F12B-8E4E-9480-6633949A2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1568" y="6487211"/>
              <a:ext cx="1037323" cy="327576"/>
            </a:xfrm>
            <a:prstGeom prst="rect">
              <a:avLst/>
            </a:prstGeom>
          </p:spPr>
        </p:pic>
        <p:cxnSp>
          <p:nvCxnSpPr>
            <p:cNvPr id="34" name="直接连接符 38">
              <a:extLst>
                <a:ext uri="{FF2B5EF4-FFF2-40B4-BE49-F238E27FC236}">
                  <a16:creationId xmlns:a16="http://schemas.microsoft.com/office/drawing/2014/main" id="{EDDDD0C3-0CBB-AA46-88B5-F27BAC4EF977}"/>
                </a:ext>
              </a:extLst>
            </p:cNvPr>
            <p:cNvCxnSpPr/>
            <p:nvPr/>
          </p:nvCxnSpPr>
          <p:spPr>
            <a:xfrm>
              <a:off x="4451684" y="6421973"/>
              <a:ext cx="774031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5" name="文本框 51">
              <a:extLst>
                <a:ext uri="{FF2B5EF4-FFF2-40B4-BE49-F238E27FC236}">
                  <a16:creationId xmlns:a16="http://schemas.microsoft.com/office/drawing/2014/main" id="{6C23773A-B017-064A-B7A3-B57118460CE7}"/>
                </a:ext>
              </a:extLst>
            </p:cNvPr>
            <p:cNvSpPr txBox="1"/>
            <p:nvPr/>
          </p:nvSpPr>
          <p:spPr>
            <a:xfrm>
              <a:off x="5897668" y="6543267"/>
              <a:ext cx="51139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PRIVATE &amp; CONFIDENTIAL – DO NOT DIFFUSE WITHOUT VIDOUKIN APPROVAL</a:t>
              </a:r>
              <a:endPara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2" name="组合 23">
            <a:extLst>
              <a:ext uri="{FF2B5EF4-FFF2-40B4-BE49-F238E27FC236}">
                <a16:creationId xmlns:a16="http://schemas.microsoft.com/office/drawing/2014/main" id="{33B2840B-4979-29BA-137B-AB6C81AF4EE3}"/>
              </a:ext>
            </a:extLst>
          </p:cNvPr>
          <p:cNvGrpSpPr/>
          <p:nvPr/>
        </p:nvGrpSpPr>
        <p:grpSpPr>
          <a:xfrm rot="10800000">
            <a:off x="-468176" y="0"/>
            <a:ext cx="1209230" cy="980220"/>
            <a:chOff x="11068049" y="201005"/>
            <a:chExt cx="1513874" cy="1092132"/>
          </a:xfrm>
        </p:grpSpPr>
        <p:sp>
          <p:nvSpPr>
            <p:cNvPr id="3" name="等腰三角形 28">
              <a:extLst>
                <a:ext uri="{FF2B5EF4-FFF2-40B4-BE49-F238E27FC236}">
                  <a16:creationId xmlns:a16="http://schemas.microsoft.com/office/drawing/2014/main" id="{3436017E-ACB1-9D64-D6AA-08FEAF949D7B}"/>
                </a:ext>
              </a:extLst>
            </p:cNvPr>
            <p:cNvSpPr/>
            <p:nvPr/>
          </p:nvSpPr>
          <p:spPr>
            <a:xfrm rot="16200000">
              <a:off x="11569360" y="206137"/>
              <a:ext cx="943258" cy="1081868"/>
            </a:xfrm>
            <a:prstGeom prst="triangle">
              <a:avLst/>
            </a:prstGeom>
            <a:noFill/>
            <a:ln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22000">
                    <a:schemeClr val="bg1">
                      <a:lumMod val="75000"/>
                    </a:schemeClr>
                  </a:gs>
                  <a:gs pos="85000">
                    <a:srgbClr val="C8C9CB">
                      <a:alpha val="0"/>
                    </a:srgbClr>
                  </a:gs>
                  <a:gs pos="39000">
                    <a:schemeClr val="bg1">
                      <a:lumMod val="65000"/>
                      <a:alpha val="64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Noto Sans S Chinese Light" panose="020B0300000000000000" pitchFamily="34" charset="-122"/>
              </a:endParaRPr>
            </a:p>
          </p:txBody>
        </p:sp>
        <p:sp>
          <p:nvSpPr>
            <p:cNvPr id="5" name="等腰三角形 29">
              <a:extLst>
                <a:ext uri="{FF2B5EF4-FFF2-40B4-BE49-F238E27FC236}">
                  <a16:creationId xmlns:a16="http://schemas.microsoft.com/office/drawing/2014/main" id="{15B0C2EE-09C9-618A-8E29-4818462D0693}"/>
                </a:ext>
              </a:extLst>
            </p:cNvPr>
            <p:cNvSpPr/>
            <p:nvPr/>
          </p:nvSpPr>
          <p:spPr>
            <a:xfrm rot="16200000">
              <a:off x="11148292" y="120762"/>
              <a:ext cx="1092132" cy="1252618"/>
            </a:xfrm>
            <a:prstGeom prst="triangle">
              <a:avLst/>
            </a:prstGeom>
            <a:noFill/>
            <a:ln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22000">
                    <a:schemeClr val="bg1">
                      <a:lumMod val="75000"/>
                    </a:schemeClr>
                  </a:gs>
                  <a:gs pos="85000">
                    <a:srgbClr val="C8C9CB">
                      <a:alpha val="0"/>
                    </a:srgbClr>
                  </a:gs>
                  <a:gs pos="39000">
                    <a:schemeClr val="bg1">
                      <a:lumMod val="65000"/>
                      <a:alpha val="64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Noto Sans S Chinese Light" panose="020B0300000000000000" pitchFamily="34" charset="-122"/>
              </a:endParaRPr>
            </a:p>
          </p:txBody>
        </p:sp>
      </p:grpSp>
      <p:sp>
        <p:nvSpPr>
          <p:cNvPr id="6" name="TextBox 39">
            <a:extLst>
              <a:ext uri="{FF2B5EF4-FFF2-40B4-BE49-F238E27FC236}">
                <a16:creationId xmlns:a16="http://schemas.microsoft.com/office/drawing/2014/main" id="{CE25771E-F00F-27C6-6DC0-0D2BFCFE1916}"/>
              </a:ext>
            </a:extLst>
          </p:cNvPr>
          <p:cNvSpPr txBox="1"/>
          <p:nvPr/>
        </p:nvSpPr>
        <p:spPr>
          <a:xfrm>
            <a:off x="834348" y="167103"/>
            <a:ext cx="60647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>
                    <a:lumMod val="50000"/>
                  </a:schemeClr>
                </a:solidFill>
              </a:rPr>
              <a:t>Service</a:t>
            </a:r>
            <a:r>
              <a:rPr lang="en-US" altLang="zh-CN" sz="4000" b="1" dirty="0">
                <a:solidFill>
                  <a:schemeClr val="bg1">
                    <a:lumMod val="50000"/>
                  </a:schemeClr>
                </a:solidFill>
                <a:sym typeface="华文细黑" panose="02010600040101010101" charset="-122"/>
              </a:rPr>
              <a:t> Industries</a:t>
            </a:r>
            <a:endParaRPr lang="zh-CN" altLang="en-US" sz="4000" b="1" dirty="0">
              <a:solidFill>
                <a:schemeClr val="bg1">
                  <a:lumMod val="50000"/>
                </a:schemeClr>
              </a:solidFill>
              <a:sym typeface="华文细黑" panose="02010600040101010101" charset="-122"/>
            </a:endParaRPr>
          </a:p>
          <a:p>
            <a:endParaRPr lang="en-US" altLang="zh-CN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="">
      <p:transition spd="slow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iamond 2"/>
          <p:cNvSpPr/>
          <p:nvPr/>
        </p:nvSpPr>
        <p:spPr>
          <a:xfrm>
            <a:off x="1184673" y="3001092"/>
            <a:ext cx="2544423" cy="2538349"/>
          </a:xfrm>
          <a:prstGeom prst="diamond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 defTabSz="1218565"/>
            <a:endParaRPr sz="2400" dirty="0">
              <a:solidFill>
                <a:srgbClr val="FFFFFF"/>
              </a:solidFill>
              <a:latin typeface="华文细黑" panose="02010600040101010101" charset="-122"/>
              <a:ea typeface="纤黑体" panose="02000000000000000000" charset="-122"/>
              <a:sym typeface="华文细黑" panose="02010600040101010101" charset="-122"/>
            </a:endParaRPr>
          </a:p>
        </p:txBody>
      </p:sp>
      <p:sp>
        <p:nvSpPr>
          <p:cNvPr id="16" name="Diamond 3"/>
          <p:cNvSpPr/>
          <p:nvPr/>
        </p:nvSpPr>
        <p:spPr>
          <a:xfrm>
            <a:off x="6011168" y="1181182"/>
            <a:ext cx="2544423" cy="2538349"/>
          </a:xfrm>
          <a:prstGeom prst="diamond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 defTabSz="1218565"/>
            <a:endParaRPr sz="2400" dirty="0">
              <a:solidFill>
                <a:srgbClr val="FFFFFF"/>
              </a:solidFill>
              <a:latin typeface="华文细黑" panose="02010600040101010101" charset="-122"/>
              <a:ea typeface="纤黑体" panose="02000000000000000000" charset="-122"/>
              <a:sym typeface="华文细黑" panose="02010600040101010101" charset="-122"/>
            </a:endParaRPr>
          </a:p>
        </p:txBody>
      </p:sp>
      <p:sp>
        <p:nvSpPr>
          <p:cNvPr id="14" name="Diamond 1"/>
          <p:cNvSpPr/>
          <p:nvPr/>
        </p:nvSpPr>
        <p:spPr>
          <a:xfrm>
            <a:off x="258981" y="1181182"/>
            <a:ext cx="2544423" cy="2538349"/>
          </a:xfrm>
          <a:prstGeom prst="diamond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 defTabSz="1218565"/>
            <a:endParaRPr sz="2400" dirty="0">
              <a:solidFill>
                <a:srgbClr val="FFFFFF"/>
              </a:solidFill>
              <a:latin typeface="华文细黑" panose="02010600040101010101" charset="-122"/>
              <a:ea typeface="纤黑体" panose="02000000000000000000" charset="-122"/>
              <a:sym typeface="华文细黑" panose="02010600040101010101" charset="-122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3054860" y="1350713"/>
            <a:ext cx="3781546" cy="1542415"/>
          </a:xfrm>
          <a:prstGeom prst="rect">
            <a:avLst/>
          </a:prstGeom>
          <a:noFill/>
        </p:spPr>
        <p:txBody>
          <a:bodyPr wrap="square" lIns="91412" tIns="45706" rIns="91412" bIns="45706">
            <a:noAutofit/>
          </a:bodyPr>
          <a:lstStyle/>
          <a:p>
            <a:pPr defTabSz="1218565">
              <a:lnSpc>
                <a:spcPct val="12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  <a:sym typeface="华文细黑" panose="02010600040101010101" charset="-122"/>
              </a:rPr>
              <a:t>The </a:t>
            </a:r>
            <a:r>
              <a:rPr lang="en-US" altLang="zh-CN" sz="2000" b="1" dirty="0">
                <a:latin typeface="+mj-lt"/>
                <a:ea typeface="黑体" panose="02010609060101010101" charset="-122"/>
              </a:rPr>
              <a:t>Pain Point</a:t>
            </a:r>
            <a:endParaRPr lang="en-US" altLang="zh-CN" sz="2000" b="1" dirty="0">
              <a:solidFill>
                <a:srgbClr val="000000"/>
              </a:solidFill>
              <a:latin typeface="+mj-lt"/>
              <a:ea typeface="微软雅黑" panose="020B0503020204020204" charset="-122"/>
              <a:cs typeface="微软雅黑" panose="020B0503020204020204" charset="-122"/>
              <a:sym typeface="华文细黑" panose="02010600040101010101" charset="-122"/>
            </a:endParaRPr>
          </a:p>
          <a:p>
            <a:pPr algn="l" defTabSz="1218565">
              <a:lnSpc>
                <a:spcPct val="120000"/>
              </a:lnSpc>
            </a:pPr>
            <a:r>
              <a:rPr lang="en-US" altLang="zh-CN" dirty="0">
                <a:solidFill>
                  <a:srgbClr val="000000"/>
                </a:solidFill>
                <a:latin typeface="+mj-lt"/>
                <a:ea typeface="思源黑体 CN Medium" panose="020B0604020202020204" charset="-128"/>
                <a:cs typeface="微软雅黑" panose="020B0503020204020204" charset="-122"/>
                <a:sym typeface="华文细黑" panose="02010600040101010101" charset="-122"/>
              </a:rPr>
              <a:t>1.Difficult to recruit professional </a:t>
            </a:r>
          </a:p>
          <a:p>
            <a:pPr algn="l" defTabSz="1218565">
              <a:lnSpc>
                <a:spcPct val="120000"/>
              </a:lnSpc>
            </a:pPr>
            <a:r>
              <a:rPr lang="en-US" altLang="zh-CN" dirty="0">
                <a:solidFill>
                  <a:srgbClr val="000000"/>
                </a:solidFill>
                <a:latin typeface="+mj-lt"/>
                <a:ea typeface="思源黑体 CN Medium" panose="020B0604020202020204" charset="-128"/>
                <a:cs typeface="微软雅黑" panose="020B0503020204020204" charset="-122"/>
                <a:sym typeface="华文细黑" panose="02010600040101010101" charset="-122"/>
              </a:rPr>
              <a:t>   development staff </a:t>
            </a:r>
            <a:endParaRPr lang="zh-CN" altLang="en-US" dirty="0">
              <a:solidFill>
                <a:srgbClr val="000000"/>
              </a:solidFill>
              <a:latin typeface="+mj-lt"/>
              <a:ea typeface="思源黑体 CN Medium" panose="020B0604020202020204" charset="-128"/>
              <a:cs typeface="微软雅黑" panose="020B0503020204020204" charset="-122"/>
              <a:sym typeface="华文细黑" panose="02010600040101010101" charset="-122"/>
            </a:endParaRPr>
          </a:p>
          <a:p>
            <a:pPr algn="l" defTabSz="1218565">
              <a:lnSpc>
                <a:spcPct val="120000"/>
              </a:lnSpc>
            </a:pPr>
            <a:r>
              <a:rPr lang="en-US" altLang="zh-CN" dirty="0">
                <a:solidFill>
                  <a:srgbClr val="000000"/>
                </a:solidFill>
                <a:latin typeface="+mj-lt"/>
                <a:ea typeface="思源黑体 CN Medium" panose="020B0604020202020204" charset="-128"/>
                <a:cs typeface="微软雅黑" panose="020B0503020204020204" charset="-122"/>
                <a:sym typeface="华文细黑" panose="02010600040101010101" charset="-122"/>
              </a:rPr>
              <a:t>2.High cost on using and </a:t>
            </a:r>
          </a:p>
          <a:p>
            <a:pPr algn="l" defTabSz="1218565">
              <a:lnSpc>
                <a:spcPct val="120000"/>
              </a:lnSpc>
            </a:pPr>
            <a:r>
              <a:rPr lang="en-US" altLang="zh-CN" dirty="0">
                <a:solidFill>
                  <a:srgbClr val="000000"/>
                </a:solidFill>
                <a:latin typeface="+mj-lt"/>
                <a:ea typeface="思源黑体 CN Medium" panose="020B0604020202020204" charset="-128"/>
                <a:cs typeface="微软雅黑" panose="020B0503020204020204" charset="-122"/>
                <a:sym typeface="华文细黑" panose="02010600040101010101" charset="-122"/>
              </a:rPr>
              <a:t>   managing technical staff</a:t>
            </a:r>
            <a:endParaRPr lang="zh-CN" altLang="en-US" dirty="0">
              <a:solidFill>
                <a:srgbClr val="000000"/>
              </a:solidFill>
              <a:latin typeface="+mj-lt"/>
              <a:ea typeface="思源黑体 CN Medium" panose="020B0604020202020204" charset="-128"/>
              <a:cs typeface="微软雅黑" panose="020B0503020204020204" charset="-122"/>
              <a:sym typeface="华文细黑" panose="02010600040101010101" charset="-122"/>
            </a:endParaRPr>
          </a:p>
          <a:p>
            <a:pPr algn="l" defTabSz="1218565">
              <a:lnSpc>
                <a:spcPct val="120000"/>
              </a:lnSpc>
            </a:pPr>
            <a:r>
              <a:rPr lang="en-US" altLang="zh-CN" dirty="0">
                <a:solidFill>
                  <a:srgbClr val="000000"/>
                </a:solidFill>
                <a:latin typeface="+mj-lt"/>
                <a:ea typeface="思源黑体 CN Medium" panose="020B0604020202020204" charset="-128"/>
                <a:cs typeface="微软雅黑" panose="020B0503020204020204" charset="-122"/>
                <a:sym typeface="华文细黑" panose="02010600040101010101" charset="-122"/>
              </a:rPr>
              <a:t>3.Difficult to built a team for an</a:t>
            </a:r>
          </a:p>
          <a:p>
            <a:pPr algn="l" defTabSz="1218565">
              <a:lnSpc>
                <a:spcPct val="120000"/>
              </a:lnSpc>
            </a:pPr>
            <a:r>
              <a:rPr lang="en-US" altLang="zh-CN" dirty="0">
                <a:solidFill>
                  <a:srgbClr val="000000"/>
                </a:solidFill>
                <a:latin typeface="+mj-lt"/>
                <a:ea typeface="思源黑体 CN Medium" panose="020B0604020202020204" charset="-128"/>
                <a:cs typeface="微软雅黑" panose="020B0503020204020204" charset="-122"/>
                <a:sym typeface="华文细黑" panose="02010600040101010101" charset="-122"/>
              </a:rPr>
              <a:t>   urgent project</a:t>
            </a:r>
            <a:endParaRPr lang="zh-CN" altLang="en-US" dirty="0">
              <a:solidFill>
                <a:srgbClr val="000000"/>
              </a:solidFill>
              <a:latin typeface="+mj-lt"/>
              <a:ea typeface="思源黑体 CN Medium" panose="020B0604020202020204" charset="-128"/>
              <a:cs typeface="微软雅黑" panose="020B0503020204020204" charset="-122"/>
              <a:sym typeface="华文细黑" panose="02010600040101010101" charset="-122"/>
            </a:endParaRPr>
          </a:p>
        </p:txBody>
      </p:sp>
      <p:sp>
        <p:nvSpPr>
          <p:cNvPr id="17" name="Diamond 4"/>
          <p:cNvSpPr/>
          <p:nvPr/>
        </p:nvSpPr>
        <p:spPr>
          <a:xfrm>
            <a:off x="6777476" y="3080467"/>
            <a:ext cx="2544423" cy="2538349"/>
          </a:xfrm>
          <a:prstGeom prst="diamond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 defTabSz="1218565"/>
            <a:endParaRPr sz="2400" dirty="0">
              <a:solidFill>
                <a:srgbClr val="FFFFFF"/>
              </a:solidFill>
              <a:latin typeface="华文细黑" panose="02010600040101010101" charset="-122"/>
              <a:ea typeface="纤黑体" panose="02000000000000000000" charset="-122"/>
              <a:sym typeface="华文细黑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564646" y="1228787"/>
            <a:ext cx="3484245" cy="31208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defTabSz="1218565">
              <a:lnSpc>
                <a:spcPct val="12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  <a:sym typeface="华文细黑" panose="02010600040101010101" charset="-122"/>
              </a:rPr>
              <a:t>Solution</a:t>
            </a:r>
          </a:p>
          <a:p>
            <a:pPr algn="l" defTabSz="1218565">
              <a:lnSpc>
                <a:spcPct val="120000"/>
              </a:lnSpc>
            </a:pPr>
            <a:r>
              <a:rPr lang="en-US" altLang="zh-CN" dirty="0">
                <a:solidFill>
                  <a:srgbClr val="000000"/>
                </a:solidFill>
                <a:latin typeface="+mj-lt"/>
                <a:ea typeface="思源黑体 CN Medium" panose="020B0604020202020204" charset="-128"/>
                <a:cs typeface="微软雅黑" panose="020B0503020204020204" charset="-122"/>
                <a:sym typeface="华文细黑" panose="02010600040101010101" charset="-122"/>
              </a:rPr>
              <a:t>1.Provide the professional </a:t>
            </a:r>
          </a:p>
          <a:p>
            <a:pPr algn="l" defTabSz="1218565">
              <a:lnSpc>
                <a:spcPct val="120000"/>
              </a:lnSpc>
            </a:pPr>
            <a:r>
              <a:rPr lang="en-US" altLang="zh-CN" dirty="0">
                <a:solidFill>
                  <a:srgbClr val="000000"/>
                </a:solidFill>
                <a:latin typeface="+mj-lt"/>
                <a:ea typeface="思源黑体 CN Medium" panose="020B0604020202020204" charset="-128"/>
                <a:cs typeface="微软雅黑" panose="020B0503020204020204" charset="-122"/>
                <a:sym typeface="华文细黑" panose="02010600040101010101" charset="-122"/>
              </a:rPr>
              <a:t>   development staff/team</a:t>
            </a:r>
            <a:endParaRPr lang="zh-CN" altLang="en-US" dirty="0">
              <a:solidFill>
                <a:srgbClr val="000000"/>
              </a:solidFill>
              <a:latin typeface="+mj-lt"/>
              <a:ea typeface="思源黑体 CN Medium" panose="020B0604020202020204" charset="-128"/>
              <a:cs typeface="微软雅黑" panose="020B0503020204020204" charset="-122"/>
              <a:sym typeface="华文细黑" panose="02010600040101010101" charset="-122"/>
            </a:endParaRPr>
          </a:p>
          <a:p>
            <a:pPr algn="l" defTabSz="1218565">
              <a:lnSpc>
                <a:spcPct val="120000"/>
              </a:lnSpc>
            </a:pPr>
            <a:r>
              <a:rPr lang="en-US" altLang="zh-CN" dirty="0">
                <a:solidFill>
                  <a:srgbClr val="000000"/>
                </a:solidFill>
                <a:latin typeface="+mj-lt"/>
                <a:ea typeface="思源黑体 CN Medium" panose="020B0604020202020204" charset="-128"/>
                <a:cs typeface="微软雅黑" panose="020B0503020204020204" charset="-122"/>
                <a:sym typeface="华文细黑" panose="02010600040101010101" charset="-122"/>
              </a:rPr>
              <a:t>2.Save the cost of enterprise </a:t>
            </a:r>
          </a:p>
          <a:p>
            <a:pPr algn="l" defTabSz="1218565">
              <a:lnSpc>
                <a:spcPct val="120000"/>
              </a:lnSpc>
            </a:pPr>
            <a:r>
              <a:rPr lang="en-US" altLang="zh-CN" dirty="0">
                <a:solidFill>
                  <a:srgbClr val="000000"/>
                </a:solidFill>
                <a:latin typeface="+mj-lt"/>
                <a:ea typeface="思源黑体 CN Medium" panose="020B0604020202020204" charset="-128"/>
                <a:cs typeface="微软雅黑" panose="020B0503020204020204" charset="-122"/>
                <a:sym typeface="华文细黑" panose="02010600040101010101" charset="-122"/>
              </a:rPr>
              <a:t>   recruiting and management</a:t>
            </a:r>
            <a:endParaRPr lang="zh-CN" altLang="en-US" dirty="0">
              <a:solidFill>
                <a:srgbClr val="000000"/>
              </a:solidFill>
              <a:latin typeface="+mj-lt"/>
              <a:ea typeface="思源黑体 CN Medium" panose="020B0604020202020204" charset="-128"/>
              <a:cs typeface="微软雅黑" panose="020B0503020204020204" charset="-122"/>
              <a:sym typeface="华文细黑" panose="02010600040101010101" charset="-122"/>
            </a:endParaRPr>
          </a:p>
          <a:p>
            <a:pPr algn="l" defTabSz="1218565">
              <a:lnSpc>
                <a:spcPct val="120000"/>
              </a:lnSpc>
            </a:pPr>
            <a:r>
              <a:rPr lang="en-US" altLang="zh-CN" dirty="0">
                <a:solidFill>
                  <a:srgbClr val="000000"/>
                </a:solidFill>
                <a:latin typeface="+mj-lt"/>
                <a:ea typeface="思源黑体 CN Medium" panose="020B0604020202020204" charset="-128"/>
                <a:cs typeface="微软雅黑" panose="020B0503020204020204" charset="-122"/>
                <a:sym typeface="华文细黑" panose="02010600040101010101" charset="-122"/>
              </a:rPr>
              <a:t>3.Provide a set of team </a:t>
            </a:r>
          </a:p>
          <a:p>
            <a:pPr algn="l" defTabSz="1218565">
              <a:lnSpc>
                <a:spcPct val="120000"/>
              </a:lnSpc>
            </a:pPr>
            <a:r>
              <a:rPr lang="en-US" altLang="zh-CN" dirty="0">
                <a:solidFill>
                  <a:srgbClr val="000000"/>
                </a:solidFill>
                <a:latin typeface="+mj-lt"/>
                <a:ea typeface="思源黑体 CN Medium" panose="020B0604020202020204" charset="-128"/>
                <a:cs typeface="微软雅黑" panose="020B0503020204020204" charset="-122"/>
                <a:sym typeface="华文细黑" panose="02010600040101010101" charset="-122"/>
              </a:rPr>
              <a:t>   building solution.</a:t>
            </a:r>
            <a:endParaRPr lang="zh-CN" altLang="en-US" dirty="0">
              <a:solidFill>
                <a:srgbClr val="000000"/>
              </a:solidFill>
              <a:latin typeface="+mj-lt"/>
              <a:ea typeface="思源黑体 CN Medium" panose="020B0604020202020204" charset="-128"/>
              <a:cs typeface="微软雅黑" panose="020B0503020204020204" charset="-122"/>
              <a:sym typeface="华文细黑" panose="02010600040101010101" charset="-122"/>
            </a:endParaRPr>
          </a:p>
          <a:p>
            <a:pPr algn="l" defTabSz="1218565">
              <a:lnSpc>
                <a:spcPct val="120000"/>
              </a:lnSpc>
            </a:pPr>
            <a:r>
              <a:rPr lang="en-US" altLang="zh-CN" dirty="0">
                <a:solidFill>
                  <a:srgbClr val="000000"/>
                </a:solidFill>
                <a:latin typeface="+mj-lt"/>
                <a:ea typeface="思源黑体 CN Medium" panose="020B0604020202020204" charset="-128"/>
                <a:cs typeface="微软雅黑" panose="020B0503020204020204" charset="-122"/>
                <a:sym typeface="华文细黑" panose="02010600040101010101" charset="-122"/>
              </a:rPr>
              <a:t>4.Meet the urgent resource </a:t>
            </a:r>
          </a:p>
          <a:p>
            <a:pPr algn="l" defTabSz="1218565">
              <a:lnSpc>
                <a:spcPct val="120000"/>
              </a:lnSpc>
            </a:pPr>
            <a:r>
              <a:rPr lang="en-US" altLang="zh-CN" dirty="0">
                <a:solidFill>
                  <a:srgbClr val="000000"/>
                </a:solidFill>
                <a:latin typeface="+mj-lt"/>
                <a:ea typeface="思源黑体 CN Medium" panose="020B0604020202020204" charset="-128"/>
                <a:cs typeface="微软雅黑" panose="020B0503020204020204" charset="-122"/>
                <a:sym typeface="华文细黑" panose="02010600040101010101" charset="-122"/>
              </a:rPr>
              <a:t>    need of enterprise</a:t>
            </a:r>
            <a:endParaRPr lang="zh-CN" altLang="en-US" dirty="0">
              <a:latin typeface="+mj-lt"/>
            </a:endParaRPr>
          </a:p>
        </p:txBody>
      </p:sp>
      <p:grpSp>
        <p:nvGrpSpPr>
          <p:cNvPr id="10" name="组合 38">
            <a:extLst>
              <a:ext uri="{FF2B5EF4-FFF2-40B4-BE49-F238E27FC236}">
                <a16:creationId xmlns:a16="http://schemas.microsoft.com/office/drawing/2014/main" id="{9F313D0D-65D3-3B47-80D6-E48BB6C88A6B}"/>
              </a:ext>
            </a:extLst>
          </p:cNvPr>
          <p:cNvGrpSpPr/>
          <p:nvPr/>
        </p:nvGrpSpPr>
        <p:grpSpPr>
          <a:xfrm>
            <a:off x="4451684" y="6421973"/>
            <a:ext cx="7740316" cy="392814"/>
            <a:chOff x="4451684" y="6421973"/>
            <a:chExt cx="7740316" cy="392814"/>
          </a:xfrm>
        </p:grpSpPr>
        <p:pic>
          <p:nvPicPr>
            <p:cNvPr id="11" name="图片 49">
              <a:extLst>
                <a:ext uri="{FF2B5EF4-FFF2-40B4-BE49-F238E27FC236}">
                  <a16:creationId xmlns:a16="http://schemas.microsoft.com/office/drawing/2014/main" id="{15D24E65-F12B-8E4E-9480-6633949A2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1568" y="6487211"/>
              <a:ext cx="1037323" cy="327576"/>
            </a:xfrm>
            <a:prstGeom prst="rect">
              <a:avLst/>
            </a:prstGeom>
          </p:spPr>
        </p:pic>
        <p:cxnSp>
          <p:nvCxnSpPr>
            <p:cNvPr id="12" name="直接连接符 38">
              <a:extLst>
                <a:ext uri="{FF2B5EF4-FFF2-40B4-BE49-F238E27FC236}">
                  <a16:creationId xmlns:a16="http://schemas.microsoft.com/office/drawing/2014/main" id="{EDDDD0C3-0CBB-AA46-88B5-F27BAC4EF977}"/>
                </a:ext>
              </a:extLst>
            </p:cNvPr>
            <p:cNvCxnSpPr/>
            <p:nvPr/>
          </p:nvCxnSpPr>
          <p:spPr>
            <a:xfrm>
              <a:off x="4451684" y="6421973"/>
              <a:ext cx="774031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3" name="文本框 51">
              <a:extLst>
                <a:ext uri="{FF2B5EF4-FFF2-40B4-BE49-F238E27FC236}">
                  <a16:creationId xmlns:a16="http://schemas.microsoft.com/office/drawing/2014/main" id="{6C23773A-B017-064A-B7A3-B57118460CE7}"/>
                </a:ext>
              </a:extLst>
            </p:cNvPr>
            <p:cNvSpPr txBox="1"/>
            <p:nvPr/>
          </p:nvSpPr>
          <p:spPr>
            <a:xfrm>
              <a:off x="5897668" y="6543267"/>
              <a:ext cx="51139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PRIVATE &amp; CONFIDENTIAL – DO NOT DIFFUSE WITHOUT VIDOUKIN APPROVAL</a:t>
              </a:r>
              <a:endPara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4" name="组合 23">
            <a:extLst>
              <a:ext uri="{FF2B5EF4-FFF2-40B4-BE49-F238E27FC236}">
                <a16:creationId xmlns:a16="http://schemas.microsoft.com/office/drawing/2014/main" id="{DAC119A7-DF0B-3F92-8DAB-B1AF0A319B74}"/>
              </a:ext>
            </a:extLst>
          </p:cNvPr>
          <p:cNvGrpSpPr/>
          <p:nvPr/>
        </p:nvGrpSpPr>
        <p:grpSpPr>
          <a:xfrm rot="10800000">
            <a:off x="-468176" y="0"/>
            <a:ext cx="1209230" cy="980220"/>
            <a:chOff x="11068049" y="201005"/>
            <a:chExt cx="1513874" cy="1092132"/>
          </a:xfrm>
        </p:grpSpPr>
        <p:sp>
          <p:nvSpPr>
            <p:cNvPr id="5" name="等腰三角形 28">
              <a:extLst>
                <a:ext uri="{FF2B5EF4-FFF2-40B4-BE49-F238E27FC236}">
                  <a16:creationId xmlns:a16="http://schemas.microsoft.com/office/drawing/2014/main" id="{68EA1879-2A48-64FC-280F-9E56C76BF6D7}"/>
                </a:ext>
              </a:extLst>
            </p:cNvPr>
            <p:cNvSpPr/>
            <p:nvPr/>
          </p:nvSpPr>
          <p:spPr>
            <a:xfrm rot="16200000">
              <a:off x="11569360" y="206137"/>
              <a:ext cx="943258" cy="1081868"/>
            </a:xfrm>
            <a:prstGeom prst="triangle">
              <a:avLst/>
            </a:prstGeom>
            <a:noFill/>
            <a:ln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22000">
                    <a:schemeClr val="bg1">
                      <a:lumMod val="75000"/>
                    </a:schemeClr>
                  </a:gs>
                  <a:gs pos="85000">
                    <a:srgbClr val="C8C9CB">
                      <a:alpha val="0"/>
                    </a:srgbClr>
                  </a:gs>
                  <a:gs pos="39000">
                    <a:schemeClr val="bg1">
                      <a:lumMod val="65000"/>
                      <a:alpha val="64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Noto Sans S Chinese Light" panose="020B0300000000000000" pitchFamily="34" charset="-122"/>
              </a:endParaRPr>
            </a:p>
          </p:txBody>
        </p:sp>
        <p:sp>
          <p:nvSpPr>
            <p:cNvPr id="6" name="等腰三角形 29">
              <a:extLst>
                <a:ext uri="{FF2B5EF4-FFF2-40B4-BE49-F238E27FC236}">
                  <a16:creationId xmlns:a16="http://schemas.microsoft.com/office/drawing/2014/main" id="{72BB7BD7-0710-D1BC-C950-53711B7C5586}"/>
                </a:ext>
              </a:extLst>
            </p:cNvPr>
            <p:cNvSpPr/>
            <p:nvPr/>
          </p:nvSpPr>
          <p:spPr>
            <a:xfrm rot="16200000">
              <a:off x="11148292" y="120762"/>
              <a:ext cx="1092132" cy="1252618"/>
            </a:xfrm>
            <a:prstGeom prst="triangle">
              <a:avLst/>
            </a:prstGeom>
            <a:noFill/>
            <a:ln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22000">
                    <a:schemeClr val="bg1">
                      <a:lumMod val="75000"/>
                    </a:schemeClr>
                  </a:gs>
                  <a:gs pos="85000">
                    <a:srgbClr val="C8C9CB">
                      <a:alpha val="0"/>
                    </a:srgbClr>
                  </a:gs>
                  <a:gs pos="39000">
                    <a:schemeClr val="bg1">
                      <a:lumMod val="65000"/>
                      <a:alpha val="64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Noto Sans S Chinese Light" panose="020B0300000000000000" pitchFamily="34" charset="-122"/>
              </a:endParaRPr>
            </a:p>
          </p:txBody>
        </p:sp>
      </p:grpSp>
      <p:sp>
        <p:nvSpPr>
          <p:cNvPr id="7" name="TextBox 39">
            <a:extLst>
              <a:ext uri="{FF2B5EF4-FFF2-40B4-BE49-F238E27FC236}">
                <a16:creationId xmlns:a16="http://schemas.microsoft.com/office/drawing/2014/main" id="{336DC739-DA9C-CBFF-DD14-E27E8216A4A1}"/>
              </a:ext>
            </a:extLst>
          </p:cNvPr>
          <p:cNvSpPr txBox="1"/>
          <p:nvPr/>
        </p:nvSpPr>
        <p:spPr>
          <a:xfrm>
            <a:off x="834348" y="167103"/>
            <a:ext cx="60647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>
                    <a:lumMod val="50000"/>
                  </a:schemeClr>
                </a:solidFill>
              </a:rPr>
              <a:t>Industry Pain Point</a:t>
            </a:r>
            <a:endParaRPr lang="zh-CN" altLang="en-US" sz="40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zh-CN" altLang="en-US" sz="4000" b="1" dirty="0">
              <a:solidFill>
                <a:schemeClr val="bg1">
                  <a:lumMod val="50000"/>
                </a:schemeClr>
              </a:solidFill>
              <a:sym typeface="华文细黑" panose="02010600040101010101" charset="-122"/>
            </a:endParaRPr>
          </a:p>
          <a:p>
            <a:endParaRPr lang="en-US" altLang="zh-CN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14" grpId="0" bldLvl="0" animBg="1"/>
      <p:bldP spid="18" grpId="0"/>
      <p:bldP spid="1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5551470" y="0"/>
            <a:ext cx="6601961" cy="6415105"/>
          </a:xfrm>
          <a:prstGeom prst="parallelogram">
            <a:avLst>
              <a:gd name="adj" fmla="val 36409"/>
            </a:avLst>
          </a:prstGeom>
        </p:spPr>
      </p:pic>
      <p:cxnSp>
        <p:nvCxnSpPr>
          <p:cNvPr id="5" name="直接连接符 4"/>
          <p:cNvCxnSpPr/>
          <p:nvPr/>
        </p:nvCxnSpPr>
        <p:spPr bwMode="auto">
          <a:xfrm flipH="1">
            <a:off x="10858099" y="4114800"/>
            <a:ext cx="940201" cy="230030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直接连接符 7"/>
          <p:cNvCxnSpPr/>
          <p:nvPr/>
        </p:nvCxnSpPr>
        <p:spPr bwMode="auto">
          <a:xfrm flipH="1">
            <a:off x="11404600" y="2620478"/>
            <a:ext cx="787400" cy="187532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2C485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等腰三角形 10"/>
          <p:cNvSpPr/>
          <p:nvPr/>
        </p:nvSpPr>
        <p:spPr bwMode="auto">
          <a:xfrm rot="10800000">
            <a:off x="0" y="0"/>
            <a:ext cx="990600" cy="1079500"/>
          </a:xfrm>
          <a:prstGeom prst="triangle">
            <a:avLst>
              <a:gd name="adj" fmla="val 100000"/>
            </a:avLst>
          </a:prstGeom>
          <a:solidFill>
            <a:srgbClr val="90A7C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Medium" panose="020B0600000000000000" pitchFamily="34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57"/>
          <p:cNvSpPr txBox="1"/>
          <p:nvPr/>
        </p:nvSpPr>
        <p:spPr>
          <a:xfrm flipH="1">
            <a:off x="817043" y="4841364"/>
            <a:ext cx="3647280" cy="516890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pPr algn="l"/>
            <a:r>
              <a:rPr lang="en-US" altLang="zh-CN" sz="1400" dirty="0">
                <a:sym typeface="+mn-ea"/>
              </a:rPr>
              <a:t>Web : </a:t>
            </a:r>
            <a:r>
              <a:rPr lang="en-US" altLang="zh-CN" sz="1400" dirty="0">
                <a:sym typeface="+mn-ea"/>
                <a:hlinkClick r:id="rId3"/>
              </a:rPr>
              <a:t>www.Vidoukin.com</a:t>
            </a:r>
            <a:endParaRPr lang="en-US" altLang="zh-CN" sz="1400" dirty="0"/>
          </a:p>
          <a:p>
            <a:pPr algn="l"/>
            <a:r>
              <a:rPr lang="en-US" altLang="zh-CN" sz="1400" dirty="0">
                <a:sym typeface="+mn-ea"/>
              </a:rPr>
              <a:t>Contact : sebastien.clement@vidoukin.com</a:t>
            </a:r>
            <a:endParaRPr kumimoji="1" lang="en-US" altLang="zh-CN" sz="1400" dirty="0">
              <a:solidFill>
                <a:srgbClr val="262A33">
                  <a:lumMod val="75000"/>
                  <a:lumOff val="25000"/>
                </a:srgbClr>
              </a:solidFill>
              <a:latin typeface="华文细黑" panose="02010600040101010101" charset="-122"/>
              <a:ea typeface="纤黑体" panose="02000000000000000000" charset="-122"/>
              <a:sym typeface="华文细黑" panose="02010600040101010101" charset="-122"/>
            </a:endParaRPr>
          </a:p>
        </p:txBody>
      </p:sp>
      <p:sp>
        <p:nvSpPr>
          <p:cNvPr id="20" name="文本框 159"/>
          <p:cNvSpPr txBox="1"/>
          <p:nvPr/>
        </p:nvSpPr>
        <p:spPr>
          <a:xfrm flipH="1">
            <a:off x="841070" y="4440204"/>
            <a:ext cx="5347757" cy="364527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r>
              <a:rPr lang="en-US" altLang="zh-CN" dirty="0">
                <a:latin typeface="+mj-lt"/>
                <a:ea typeface="纤黑体" panose="02000000000000000000" charset="-122"/>
                <a:sym typeface="+mn-ea"/>
              </a:rPr>
              <a:t>Please contact us for the detail information</a:t>
            </a:r>
            <a:endParaRPr lang="en-US" altLang="zh-CN" dirty="0">
              <a:latin typeface="+mj-lt"/>
              <a:sym typeface="+mn-ea"/>
            </a:endParaRPr>
          </a:p>
        </p:txBody>
      </p:sp>
      <p:sp>
        <p:nvSpPr>
          <p:cNvPr id="22" name="文本框 160"/>
          <p:cNvSpPr txBox="1"/>
          <p:nvPr/>
        </p:nvSpPr>
        <p:spPr>
          <a:xfrm flipH="1">
            <a:off x="3893963" y="2277227"/>
            <a:ext cx="2140086" cy="291623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pPr algn="dist" defTabSz="1218565">
              <a:lnSpc>
                <a:spcPts val="1280"/>
              </a:lnSpc>
            </a:pPr>
            <a:r>
              <a:rPr kumimoji="1" lang="en-US" altLang="zh-CN" sz="2665" b="1" dirty="0">
                <a:solidFill>
                  <a:srgbClr val="000000">
                    <a:lumMod val="50000"/>
                    <a:lumOff val="50000"/>
                  </a:srgbClr>
                </a:solidFill>
                <a:latin typeface="华文细黑" panose="02010600040101010101" charset="-122"/>
                <a:ea typeface="纤黑体" panose="02000000000000000000" charset="-122"/>
                <a:cs typeface="Arial" panose="020B0604020202020204"/>
                <a:sym typeface="华文细黑" panose="02010600040101010101" charset="-122"/>
              </a:rPr>
              <a:t>BUSINESS</a:t>
            </a:r>
          </a:p>
        </p:txBody>
      </p:sp>
      <p:pic>
        <p:nvPicPr>
          <p:cNvPr id="4" name="图片 3" descr="微信图片_20220706113222"/>
          <p:cNvPicPr>
            <a:picLocks noChangeAspect="1"/>
          </p:cNvPicPr>
          <p:nvPr/>
        </p:nvPicPr>
        <p:blipFill>
          <a:blip r:embed="rId4"/>
          <a:srcRect l="72672" r="4156" b="43708"/>
          <a:stretch>
            <a:fillRect/>
          </a:stretch>
        </p:blipFill>
        <p:spPr>
          <a:xfrm>
            <a:off x="936228" y="872765"/>
            <a:ext cx="2825115" cy="171577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3575A9-CABE-1EA3-B940-39F48D2A8C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264" y="5377939"/>
            <a:ext cx="1353429" cy="1347333"/>
          </a:xfrm>
          <a:prstGeom prst="rect">
            <a:avLst/>
          </a:prstGeom>
        </p:spPr>
      </p:pic>
      <p:sp>
        <p:nvSpPr>
          <p:cNvPr id="15" name="文本框 159"/>
          <p:cNvSpPr txBox="1"/>
          <p:nvPr/>
        </p:nvSpPr>
        <p:spPr>
          <a:xfrm flipH="1">
            <a:off x="831528" y="2822650"/>
            <a:ext cx="5347757" cy="963153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latin typeface="+mj-lt"/>
                <a:ea typeface="纤黑体" panose="02000000000000000000" charset="-122"/>
                <a:sym typeface="华文细黑" panose="02010600040101010101" charset="-122"/>
              </a:rPr>
              <a:t>We provide the best service and the best implementation solution for our customer</a:t>
            </a:r>
            <a:endParaRPr lang="zh-CN" altLang="en-US" sz="2000" dirty="0">
              <a:latin typeface="+mj-lt"/>
              <a:ea typeface="纤黑体" panose="02000000000000000000" charset="-122"/>
              <a:sym typeface="华文细黑" panose="02010600040101010101" charset="-122"/>
            </a:endParaRPr>
          </a:p>
        </p:txBody>
      </p:sp>
      <p:grpSp>
        <p:nvGrpSpPr>
          <p:cNvPr id="16" name="组合 38">
            <a:extLst>
              <a:ext uri="{FF2B5EF4-FFF2-40B4-BE49-F238E27FC236}">
                <a16:creationId xmlns:a16="http://schemas.microsoft.com/office/drawing/2014/main" id="{9F313D0D-65D3-3B47-80D6-E48BB6C88A6B}"/>
              </a:ext>
            </a:extLst>
          </p:cNvPr>
          <p:cNvGrpSpPr/>
          <p:nvPr/>
        </p:nvGrpSpPr>
        <p:grpSpPr>
          <a:xfrm>
            <a:off x="4451684" y="6421973"/>
            <a:ext cx="7740316" cy="392814"/>
            <a:chOff x="4451684" y="6421973"/>
            <a:chExt cx="7740316" cy="392814"/>
          </a:xfrm>
        </p:grpSpPr>
        <p:pic>
          <p:nvPicPr>
            <p:cNvPr id="17" name="图片 49">
              <a:extLst>
                <a:ext uri="{FF2B5EF4-FFF2-40B4-BE49-F238E27FC236}">
                  <a16:creationId xmlns:a16="http://schemas.microsoft.com/office/drawing/2014/main" id="{15D24E65-F12B-8E4E-9480-6633949A2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1568" y="6487211"/>
              <a:ext cx="1037323" cy="327576"/>
            </a:xfrm>
            <a:prstGeom prst="rect">
              <a:avLst/>
            </a:prstGeom>
          </p:spPr>
        </p:pic>
        <p:cxnSp>
          <p:nvCxnSpPr>
            <p:cNvPr id="18" name="直接连接符 38">
              <a:extLst>
                <a:ext uri="{FF2B5EF4-FFF2-40B4-BE49-F238E27FC236}">
                  <a16:creationId xmlns:a16="http://schemas.microsoft.com/office/drawing/2014/main" id="{EDDDD0C3-0CBB-AA46-88B5-F27BAC4EF977}"/>
                </a:ext>
              </a:extLst>
            </p:cNvPr>
            <p:cNvCxnSpPr/>
            <p:nvPr/>
          </p:nvCxnSpPr>
          <p:spPr>
            <a:xfrm>
              <a:off x="4451684" y="6421973"/>
              <a:ext cx="774031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3" name="文本框 51">
              <a:extLst>
                <a:ext uri="{FF2B5EF4-FFF2-40B4-BE49-F238E27FC236}">
                  <a16:creationId xmlns:a16="http://schemas.microsoft.com/office/drawing/2014/main" id="{6C23773A-B017-064A-B7A3-B57118460CE7}"/>
                </a:ext>
              </a:extLst>
            </p:cNvPr>
            <p:cNvSpPr txBox="1"/>
            <p:nvPr/>
          </p:nvSpPr>
          <p:spPr>
            <a:xfrm>
              <a:off x="5897668" y="6543267"/>
              <a:ext cx="51139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PRIVATE &amp; CONFIDENTIAL – DO NOT DIFFUSE WITHOUT VIDOUKIN APPROVAL</a:t>
              </a:r>
              <a:endPara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8868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20" grpId="0"/>
      <p:bldP spid="22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77"/>
          <p:cNvSpPr/>
          <p:nvPr/>
        </p:nvSpPr>
        <p:spPr>
          <a:xfrm>
            <a:off x="618123" y="406571"/>
            <a:ext cx="2352832" cy="461637"/>
          </a:xfrm>
          <a:prstGeom prst="rect">
            <a:avLst/>
          </a:prstGeom>
          <a:ln w="25400">
            <a:miter lim="400000"/>
          </a:ln>
        </p:spPr>
        <p:txBody>
          <a:bodyPr wrap="none" lIns="91412" tIns="45706" rIns="91412" bIns="45706">
            <a:spAutoFit/>
          </a:bodyPr>
          <a:lstStyle>
            <a:lvl1pPr>
              <a:defRPr sz="9600">
                <a:solidFill>
                  <a:schemeClr val="accent1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  <a:sym typeface="Calibri Light" panose="020F0302020204030204"/>
              </a:defRPr>
            </a:lvl1pPr>
          </a:lstStyle>
          <a:p>
            <a:pPr defTabSz="1218565">
              <a:defRPr sz="36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r>
              <a:rPr lang="en-US" altLang="zh-CN" sz="2400" dirty="0">
                <a:solidFill>
                  <a:srgbClr val="000000"/>
                </a:solidFill>
                <a:latin typeface="+mj-lt"/>
                <a:ea typeface="黑体" panose="02010609060101010101" charset="-122"/>
                <a:sym typeface="华文细黑" panose="02010600040101010101" charset="-122"/>
              </a:rPr>
              <a:t>Business Briefing</a:t>
            </a:r>
            <a:endParaRPr lang="zh-CN" sz="2400" dirty="0">
              <a:solidFill>
                <a:srgbClr val="000000"/>
              </a:solidFill>
              <a:latin typeface="+mj-lt"/>
              <a:ea typeface="黑体" panose="02010609060101010101" charset="-122"/>
              <a:sym typeface="华文细黑" panose="02010600040101010101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362434" y="9453"/>
            <a:ext cx="4827685" cy="6412519"/>
          </a:xfrm>
          <a:prstGeom prst="rect">
            <a:avLst/>
          </a:prstGeom>
          <a:blipFill dpi="0"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8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 defTabSz="1218565"/>
            <a:endParaRPr sz="2400" dirty="0">
              <a:solidFill>
                <a:srgbClr val="FFFFFF"/>
              </a:solidFill>
              <a:latin typeface="华文细黑" panose="02010600040101010101" charset="-122"/>
              <a:ea typeface="纤黑体" panose="02000000000000000000" charset="-122"/>
              <a:sym typeface="华文细黑" panose="02010600040101010101" charset="-122"/>
            </a:endParaRPr>
          </a:p>
        </p:txBody>
      </p:sp>
      <p:sp>
        <p:nvSpPr>
          <p:cNvPr id="17" name="文本框 4"/>
          <p:cNvSpPr txBox="1"/>
          <p:nvPr/>
        </p:nvSpPr>
        <p:spPr>
          <a:xfrm>
            <a:off x="660073" y="1717118"/>
            <a:ext cx="6306119" cy="5025710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just" defTabSz="1218565">
              <a:lnSpc>
                <a:spcPct val="150000"/>
              </a:lnSpc>
            </a:pPr>
            <a:r>
              <a:rPr lang="en-US" altLang="zh-CN" dirty="0" err="1">
                <a:solidFill>
                  <a:schemeClr val="tx1"/>
                </a:solidFill>
                <a:ea typeface="微软雅黑" panose="020B0503020204020204" charset="-122"/>
                <a:cs typeface="微软雅黑" panose="020B0503020204020204" charset="-122"/>
                <a:sym typeface="+mn-ea"/>
              </a:rPr>
              <a:t>Vidoukin</a:t>
            </a:r>
            <a:r>
              <a:rPr lang="en-US" altLang="zh-CN" dirty="0">
                <a:solidFill>
                  <a:schemeClr val="tx1"/>
                </a:solidFill>
                <a:ea typeface="微软雅黑" panose="020B0503020204020204" charset="-122"/>
                <a:cs typeface="微软雅黑" panose="020B0503020204020204" charset="-122"/>
                <a:sym typeface="+mn-ea"/>
              </a:rPr>
              <a:t> was found in Paris, France in 2012. Since company is continually extending its business in China, some offices have been established in Hong Kong, S</a:t>
            </a:r>
            <a:r>
              <a:rPr lang="en-US" altLang="zh-CN" dirty="0">
                <a:ea typeface="微软雅黑" panose="020B0503020204020204" charset="-122"/>
                <a:cs typeface="微软雅黑" panose="020B0503020204020204" charset="-122"/>
                <a:sym typeface="+mn-ea"/>
              </a:rPr>
              <a:t>hanghai, Shenzhen and Changchun etc., beside the Wuhan headquarter.</a:t>
            </a:r>
          </a:p>
          <a:p>
            <a:pPr algn="just" defTabSz="1218565">
              <a:lnSpc>
                <a:spcPct val="150000"/>
              </a:lnSpc>
            </a:pPr>
            <a:endParaRPr lang="zh-CN" altLang="zh-CN" dirty="0">
              <a:solidFill>
                <a:schemeClr val="tx1"/>
              </a:solidFill>
              <a:ea typeface="微软雅黑" panose="020B0503020204020204" charset="-122"/>
              <a:cs typeface="微软雅黑" panose="020B0503020204020204" charset="-122"/>
            </a:endParaRPr>
          </a:p>
          <a:p>
            <a:pPr algn="just" defTabSz="1218565">
              <a:lnSpc>
                <a:spcPct val="150000"/>
              </a:lnSpc>
            </a:pPr>
            <a:r>
              <a:rPr lang="en-US" altLang="zh-CN" dirty="0" err="1">
                <a:ea typeface="微软雅黑" panose="020B0503020204020204" charset="-122"/>
                <a:cs typeface="微软雅黑" panose="020B0503020204020204" charset="-122"/>
                <a:sym typeface="+mn-ea"/>
              </a:rPr>
              <a:t>Vidoukin</a:t>
            </a:r>
            <a:r>
              <a:rPr lang="en-US" altLang="zh-CN" dirty="0">
                <a:ea typeface="微软雅黑" panose="020B0503020204020204" charset="-122"/>
                <a:cs typeface="微软雅黑" panose="020B0503020204020204" charset="-122"/>
                <a:sym typeface="+mn-ea"/>
              </a:rPr>
              <a:t> has owned the plentiful operation service experiences. </a:t>
            </a:r>
            <a:r>
              <a:rPr lang="en-US" altLang="zh-CN" dirty="0" err="1">
                <a:ea typeface="微软雅黑" panose="020B0503020204020204" charset="-122"/>
                <a:cs typeface="微软雅黑" panose="020B0503020204020204" charset="-122"/>
                <a:sym typeface="+mn-ea"/>
              </a:rPr>
              <a:t>Vidoukin</a:t>
            </a:r>
            <a:r>
              <a:rPr lang="en-US" altLang="zh-CN" dirty="0">
                <a:ea typeface="微软雅黑" panose="020B0503020204020204" charset="-122"/>
                <a:cs typeface="微软雅黑" panose="020B0503020204020204" charset="-122"/>
                <a:sym typeface="+mn-ea"/>
              </a:rPr>
              <a:t> is focusing on providing the international outsourcing service on the automotive and IT multiple industries etc., since it was found. The core businesses are help desk</a:t>
            </a:r>
            <a:r>
              <a:rPr lang="zh-CN" altLang="zh-CN" dirty="0"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en-US" altLang="zh-CN" dirty="0">
                <a:ea typeface="微软雅黑" panose="020B0503020204020204" charset="-122"/>
                <a:cs typeface="微软雅黑" panose="020B0503020204020204" charset="-122"/>
                <a:sym typeface="+mn-ea"/>
              </a:rPr>
              <a:t>IT  resource outsourcing service and </a:t>
            </a:r>
            <a:r>
              <a:rPr lang="en-US" altLang="zh-CN" dirty="0">
                <a:ea typeface="微软雅黑" panose="020B0503020204020204" charset="-122"/>
                <a:cs typeface="微软雅黑" panose="020B0503020204020204" charset="-122"/>
              </a:rPr>
              <a:t>personalized customization service.</a:t>
            </a:r>
            <a:endParaRPr lang="zh-CN" altLang="zh-CN" sz="1600" dirty="0">
              <a:solidFill>
                <a:schemeClr val="tx1"/>
              </a:solidFill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60073" y="1807011"/>
            <a:ext cx="6047854" cy="541141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defTabSz="913765">
              <a:defRPr/>
            </a:pPr>
            <a:r>
              <a:rPr kumimoji="1" lang="en-US" altLang="zh-CN" sz="3500" spc="-150" dirty="0">
                <a:latin typeface="+mj-lt"/>
                <a:ea typeface="黑体" panose="02010609060101010101" charset="-122"/>
                <a:cs typeface="黑体" panose="02010609060101010101" charset="-122"/>
                <a:sym typeface="华文细黑" panose="02010600040101010101" charset="-122"/>
              </a:rPr>
              <a:t>IT Service Outsourcing</a:t>
            </a:r>
            <a:endParaRPr kumimoji="1" lang="zh-CN" altLang="en-US" sz="3500" spc="-150" dirty="0">
              <a:latin typeface="+mj-lt"/>
              <a:ea typeface="黑体" panose="02010609060101010101" charset="-122"/>
              <a:cs typeface="黑体" panose="02010609060101010101" charset="-122"/>
              <a:sym typeface="华文细黑" panose="02010600040101010101" charset="-122"/>
            </a:endParaRPr>
          </a:p>
          <a:p>
            <a:pPr defTabSz="913765">
              <a:defRPr/>
            </a:pPr>
            <a:endParaRPr lang="zh-CN" altLang="en-US" sz="4000" b="1" dirty="0">
              <a:solidFill>
                <a:srgbClr val="000000"/>
              </a:solidFill>
              <a:latin typeface="华文细黑" panose="02010600040101010101" charset="-122"/>
              <a:ea typeface="纤黑体" panose="02000000000000000000" charset="-122"/>
              <a:cs typeface="+mn-ea"/>
              <a:sym typeface="华文细黑" panose="02010600040101010101" charset="-122"/>
            </a:endParaRPr>
          </a:p>
          <a:p>
            <a:pPr defTabSz="913765">
              <a:defRPr/>
            </a:pPr>
            <a:endParaRPr lang="en-US" altLang="zh-CN" sz="4000" b="1" dirty="0">
              <a:solidFill>
                <a:srgbClr val="000000"/>
              </a:solidFill>
              <a:latin typeface="华文细黑" panose="02010600040101010101" charset="-122"/>
              <a:ea typeface="纤黑体" panose="02000000000000000000" charset="-122"/>
              <a:cs typeface="+mn-ea"/>
              <a:sym typeface="华文细黑" panose="02010600040101010101" charset="-122"/>
            </a:endParaRPr>
          </a:p>
        </p:txBody>
      </p:sp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9875" y="440055"/>
            <a:ext cx="1426210" cy="4508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09065" y="317436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grpSp>
        <p:nvGrpSpPr>
          <p:cNvPr id="9" name="组合 21">
            <a:extLst>
              <a:ext uri="{FF2B5EF4-FFF2-40B4-BE49-F238E27FC236}">
                <a16:creationId xmlns:a16="http://schemas.microsoft.com/office/drawing/2014/main" id="{47DD49A4-E5B6-6972-4BA8-7E7F8C34722B}"/>
              </a:ext>
            </a:extLst>
          </p:cNvPr>
          <p:cNvGrpSpPr/>
          <p:nvPr/>
        </p:nvGrpSpPr>
        <p:grpSpPr>
          <a:xfrm>
            <a:off x="4451684" y="6421973"/>
            <a:ext cx="7740316" cy="392814"/>
            <a:chOff x="4451684" y="6421973"/>
            <a:chExt cx="7740316" cy="392814"/>
          </a:xfrm>
        </p:grpSpPr>
        <p:pic>
          <p:nvPicPr>
            <p:cNvPr id="10" name="图片 22">
              <a:extLst>
                <a:ext uri="{FF2B5EF4-FFF2-40B4-BE49-F238E27FC236}">
                  <a16:creationId xmlns:a16="http://schemas.microsoft.com/office/drawing/2014/main" id="{D733A217-9447-F827-C967-5D301C9CA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1568" y="6487211"/>
              <a:ext cx="1037323" cy="327576"/>
            </a:xfrm>
            <a:prstGeom prst="rect">
              <a:avLst/>
            </a:prstGeom>
          </p:spPr>
        </p:pic>
        <p:cxnSp>
          <p:nvCxnSpPr>
            <p:cNvPr id="11" name="直接连接符 38">
              <a:extLst>
                <a:ext uri="{FF2B5EF4-FFF2-40B4-BE49-F238E27FC236}">
                  <a16:creationId xmlns:a16="http://schemas.microsoft.com/office/drawing/2014/main" id="{DF4D3201-47C5-B4C9-D091-E4BA1904F50F}"/>
                </a:ext>
              </a:extLst>
            </p:cNvPr>
            <p:cNvCxnSpPr/>
            <p:nvPr/>
          </p:nvCxnSpPr>
          <p:spPr>
            <a:xfrm>
              <a:off x="4451684" y="6421973"/>
              <a:ext cx="774031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3" name="文本框 25">
              <a:extLst>
                <a:ext uri="{FF2B5EF4-FFF2-40B4-BE49-F238E27FC236}">
                  <a16:creationId xmlns:a16="http://schemas.microsoft.com/office/drawing/2014/main" id="{D78BE449-0624-19D6-55E3-429DC3875BA0}"/>
                </a:ext>
              </a:extLst>
            </p:cNvPr>
            <p:cNvSpPr txBox="1"/>
            <p:nvPr/>
          </p:nvSpPr>
          <p:spPr>
            <a:xfrm>
              <a:off x="5897668" y="6543267"/>
              <a:ext cx="51139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PRIVATE &amp; CONFIDENTIAL – DO NOT DIFFUSE WITHOUT VIDOUKIN APPROVAL</a:t>
              </a:r>
              <a:endPara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dvAuto="0"/>
      <p:bldP spid="16" grpId="0" animBg="1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9B4631A-F705-D850-130F-FB8964976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698" y="3509977"/>
            <a:ext cx="3350358" cy="2911994"/>
          </a:xfrm>
          <a:prstGeom prst="rect">
            <a:avLst/>
          </a:prstGeom>
        </p:spPr>
      </p:pic>
      <p:sp>
        <p:nvSpPr>
          <p:cNvPr id="8198" name="Shape 63"/>
          <p:cNvSpPr>
            <a:spLocks noChangeArrowheads="1"/>
          </p:cNvSpPr>
          <p:nvPr/>
        </p:nvSpPr>
        <p:spPr bwMode="auto">
          <a:xfrm>
            <a:off x="3425824" y="213334"/>
            <a:ext cx="7391400" cy="495300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lIns="45719" rIns="45719" anchor="ctr"/>
          <a:lstStyle/>
          <a:p>
            <a:pPr algn="ctr" hangingPunct="0"/>
            <a:endParaRPr lang="zh-CN" altLang="zh-CN" sz="1900">
              <a:solidFill>
                <a:srgbClr val="808080"/>
              </a:solidFill>
              <a:latin typeface="Helvetica" pitchFamily="34" charset="0"/>
            </a:endParaRPr>
          </a:p>
        </p:txBody>
      </p:sp>
      <p:sp>
        <p:nvSpPr>
          <p:cNvPr id="5" name="Shape 60"/>
          <p:cNvSpPr txBox="1">
            <a:spLocks noGrp="1"/>
          </p:cNvSpPr>
          <p:nvPr>
            <p:ph type="body" sz="quarter" idx="4294967295"/>
          </p:nvPr>
        </p:nvSpPr>
        <p:spPr>
          <a:xfrm>
            <a:off x="762307" y="3094061"/>
            <a:ext cx="4535170" cy="464869"/>
          </a:xfr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fromWordArt="0" anchor="t" anchorCtr="0" forceAA="0" compatLnSpc="1">
            <a:spAutoFit/>
          </a:bodyPr>
          <a:lstStyle/>
          <a:p>
            <a:pPr marL="0" lvl="0" indent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b="1" dirty="0">
                <a:solidFill>
                  <a:schemeClr val="tx2"/>
                </a:solidFill>
                <a:ea typeface="Microsoft YaHei" panose="020B0503020204020204" pitchFamily="34" charset="-122"/>
                <a:sym typeface="Helvetica"/>
              </a:rPr>
              <a:t>200</a:t>
            </a:r>
            <a:r>
              <a:rPr lang="en-US" sz="1800" dirty="0">
                <a:solidFill>
                  <a:srgbClr val="6E706D"/>
                </a:solidFill>
                <a:ea typeface="Microsoft YaHei" panose="020B0503020204020204" pitchFamily="34" charset="-122"/>
                <a:sym typeface="Helvetica"/>
              </a:rPr>
              <a:t>+</a:t>
            </a:r>
            <a:r>
              <a:rPr lang="en-US" sz="1800" dirty="0">
                <a:ln>
                  <a:noFill/>
                </a:ln>
                <a:solidFill>
                  <a:srgbClr val="6E706D"/>
                </a:solidFill>
                <a:effectLst/>
                <a:uFillTx/>
                <a:ea typeface="Microsoft YaHei" panose="020B0503020204020204" pitchFamily="34" charset="-122"/>
                <a:sym typeface="Helvetica"/>
              </a:rPr>
              <a:t> </a:t>
            </a:r>
            <a:r>
              <a:rPr lang="en-US" sz="1800" dirty="0">
                <a:ln>
                  <a:noFill/>
                </a:ln>
                <a:solidFill>
                  <a:srgbClr val="6E706D"/>
                </a:solidFill>
                <a:effectLst/>
                <a:uFillTx/>
                <a:ea typeface="微软雅黑" panose="020B0503020204020204" pitchFamily="34" charset="-122"/>
                <a:sym typeface="Helvetica"/>
              </a:rPr>
              <a:t>employees</a:t>
            </a:r>
            <a:r>
              <a:rPr lang="en-US" sz="1800" dirty="0">
                <a:ln>
                  <a:noFill/>
                </a:ln>
                <a:solidFill>
                  <a:srgbClr val="6E706D"/>
                </a:solidFill>
                <a:effectLst/>
                <a:uFillTx/>
                <a:ea typeface="Microsoft YaHei" panose="020B0503020204020204" pitchFamily="34" charset="-122"/>
                <a:sym typeface="Helvetica"/>
              </a:rPr>
              <a:t> and </a:t>
            </a:r>
            <a:r>
              <a:rPr lang="en-US" sz="1800" b="1" dirty="0">
                <a:ln>
                  <a:noFill/>
                </a:ln>
                <a:solidFill>
                  <a:schemeClr val="tx2"/>
                </a:solidFill>
                <a:effectLst/>
                <a:uFillTx/>
                <a:ea typeface="Microsoft YaHei" panose="020B0503020204020204" pitchFamily="34" charset="-122"/>
                <a:sym typeface="Helvetica"/>
              </a:rPr>
              <a:t>400</a:t>
            </a:r>
            <a:r>
              <a:rPr lang="en-US" sz="1800" dirty="0">
                <a:ln>
                  <a:noFill/>
                </a:ln>
                <a:solidFill>
                  <a:srgbClr val="6E706D"/>
                </a:solidFill>
                <a:effectLst/>
                <a:uFillTx/>
                <a:ea typeface="Microsoft YaHei" panose="020B0503020204020204" pitchFamily="34" charset="-122"/>
                <a:sym typeface="Helvetica"/>
              </a:rPr>
              <a:t>+ collaborator</a:t>
            </a:r>
          </a:p>
        </p:txBody>
      </p: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6D6B5F25-08F1-BB48-A8BE-F1D5FD5E9F9B}"/>
              </a:ext>
            </a:extLst>
          </p:cNvPr>
          <p:cNvGrpSpPr/>
          <p:nvPr/>
        </p:nvGrpSpPr>
        <p:grpSpPr>
          <a:xfrm rot="10800000">
            <a:off x="-468176" y="-14821"/>
            <a:ext cx="1209230" cy="980220"/>
            <a:chOff x="11068049" y="201005"/>
            <a:chExt cx="1513874" cy="1092132"/>
          </a:xfrm>
        </p:grpSpPr>
        <p:sp>
          <p:nvSpPr>
            <p:cNvPr id="109" name="等腰三角形 28">
              <a:extLst>
                <a:ext uri="{FF2B5EF4-FFF2-40B4-BE49-F238E27FC236}">
                  <a16:creationId xmlns:a16="http://schemas.microsoft.com/office/drawing/2014/main" id="{E98C6A30-15E1-9B4E-AEAD-55839880721B}"/>
                </a:ext>
              </a:extLst>
            </p:cNvPr>
            <p:cNvSpPr/>
            <p:nvPr/>
          </p:nvSpPr>
          <p:spPr>
            <a:xfrm rot="16200000">
              <a:off x="11569360" y="206137"/>
              <a:ext cx="943258" cy="1081868"/>
            </a:xfrm>
            <a:prstGeom prst="triangle">
              <a:avLst/>
            </a:prstGeom>
            <a:noFill/>
            <a:ln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22000">
                    <a:schemeClr val="bg1">
                      <a:lumMod val="75000"/>
                    </a:schemeClr>
                  </a:gs>
                  <a:gs pos="85000">
                    <a:srgbClr val="C8C9CB">
                      <a:alpha val="0"/>
                    </a:srgbClr>
                  </a:gs>
                  <a:gs pos="39000">
                    <a:schemeClr val="bg1">
                      <a:lumMod val="65000"/>
                      <a:alpha val="64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" panose="020B0503020204020204" pitchFamily="34" charset="-122"/>
                <a:ea typeface="Noto Sans S Chinese Light" panose="020B0300000000000000" pitchFamily="34" charset="-122"/>
                <a:sym typeface="Noto Sans S Chinese Light" panose="020B0300000000000000" pitchFamily="34" charset="-122"/>
              </a:endParaRPr>
            </a:p>
          </p:txBody>
        </p:sp>
        <p:sp>
          <p:nvSpPr>
            <p:cNvPr id="110" name="等腰三角形 29">
              <a:extLst>
                <a:ext uri="{FF2B5EF4-FFF2-40B4-BE49-F238E27FC236}">
                  <a16:creationId xmlns:a16="http://schemas.microsoft.com/office/drawing/2014/main" id="{C304C328-5DDA-9B4E-9711-DACEE1B9E0EC}"/>
                </a:ext>
              </a:extLst>
            </p:cNvPr>
            <p:cNvSpPr/>
            <p:nvPr/>
          </p:nvSpPr>
          <p:spPr>
            <a:xfrm rot="16200000">
              <a:off x="11148292" y="120762"/>
              <a:ext cx="1092132" cy="1252618"/>
            </a:xfrm>
            <a:prstGeom prst="triangle">
              <a:avLst/>
            </a:prstGeom>
            <a:noFill/>
            <a:ln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22000">
                    <a:schemeClr val="bg1">
                      <a:lumMod val="75000"/>
                    </a:schemeClr>
                  </a:gs>
                  <a:gs pos="85000">
                    <a:srgbClr val="C8C9CB">
                      <a:alpha val="0"/>
                    </a:srgbClr>
                  </a:gs>
                  <a:gs pos="39000">
                    <a:schemeClr val="bg1">
                      <a:lumMod val="65000"/>
                      <a:alpha val="64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" panose="020B0503020204020204" pitchFamily="34" charset="-122"/>
                <a:ea typeface="Noto Sans S Chinese Light" panose="020B0300000000000000" pitchFamily="34" charset="-122"/>
                <a:sym typeface="Noto Sans S Chinese Light" panose="020B0300000000000000" pitchFamily="34" charset="-122"/>
              </a:endParaRPr>
            </a:p>
          </p:txBody>
        </p:sp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id="{B8163314-61F5-9AC5-6849-B5B46A5D67CD}"/>
              </a:ext>
            </a:extLst>
          </p:cNvPr>
          <p:cNvSpPr/>
          <p:nvPr/>
        </p:nvSpPr>
        <p:spPr>
          <a:xfrm>
            <a:off x="741054" y="1701979"/>
            <a:ext cx="11092880" cy="39585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191807-3294-6C42-FFCF-1F5DDA21F917}"/>
              </a:ext>
            </a:extLst>
          </p:cNvPr>
          <p:cNvCxnSpPr/>
          <p:nvPr/>
        </p:nvCxnSpPr>
        <p:spPr>
          <a:xfrm>
            <a:off x="1053972" y="1740079"/>
            <a:ext cx="0" cy="32400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E5F9764-22EB-4EF8-BA9D-D1854076EAB2}"/>
              </a:ext>
            </a:extLst>
          </p:cNvPr>
          <p:cNvSpPr txBox="1"/>
          <p:nvPr/>
        </p:nvSpPr>
        <p:spPr>
          <a:xfrm>
            <a:off x="493044" y="2189754"/>
            <a:ext cx="10542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</a:rPr>
              <a:t>Creation         of </a:t>
            </a:r>
            <a:r>
              <a:rPr lang="en-US" altLang="zh-CN" sz="1400" b="1" dirty="0" err="1">
                <a:solidFill>
                  <a:schemeClr val="accent1">
                    <a:lumMod val="50000"/>
                  </a:schemeClr>
                </a:solidFill>
              </a:rPr>
              <a:t>Vidoukin</a:t>
            </a:r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</a:rPr>
              <a:t> HK 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BDCD2E46-3FE6-FA52-8469-7D020EAA50ED}"/>
              </a:ext>
            </a:extLst>
          </p:cNvPr>
          <p:cNvGraphicFramePr>
            <a:graphicFrameLocks/>
          </p:cNvGraphicFramePr>
          <p:nvPr/>
        </p:nvGraphicFramePr>
        <p:xfrm>
          <a:off x="263031" y="3765579"/>
          <a:ext cx="4572000" cy="2294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Arrow: Curved Up 15">
            <a:extLst>
              <a:ext uri="{FF2B5EF4-FFF2-40B4-BE49-F238E27FC236}">
                <a16:creationId xmlns:a16="http://schemas.microsoft.com/office/drawing/2014/main" id="{49AFE3A9-400A-256B-5A58-DE65D1EA4251}"/>
              </a:ext>
            </a:extLst>
          </p:cNvPr>
          <p:cNvSpPr/>
          <p:nvPr/>
        </p:nvSpPr>
        <p:spPr>
          <a:xfrm rot="20518446">
            <a:off x="1057920" y="4668255"/>
            <a:ext cx="2386940" cy="423058"/>
          </a:xfrm>
          <a:prstGeom prst="curved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D9BBC9-F64C-4103-A098-32201ABAE7F7}"/>
              </a:ext>
            </a:extLst>
          </p:cNvPr>
          <p:cNvSpPr txBox="1"/>
          <p:nvPr/>
        </p:nvSpPr>
        <p:spPr>
          <a:xfrm>
            <a:off x="8596661" y="3110426"/>
            <a:ext cx="4040406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zh-CN" sz="1800" b="1" dirty="0">
                <a:ln>
                  <a:noFill/>
                </a:ln>
                <a:solidFill>
                  <a:schemeClr val="tx2"/>
                </a:solidFill>
                <a:effectLst/>
                <a:uFillTx/>
                <a:ea typeface="微软雅黑" panose="020B0503020204020204" pitchFamily="34" charset="-122"/>
                <a:sym typeface="Helvetica"/>
              </a:rPr>
              <a:t>China</a:t>
            </a:r>
            <a:r>
              <a:rPr lang="en-US" altLang="zh-CN" sz="1800" dirty="0">
                <a:ln>
                  <a:noFill/>
                </a:ln>
                <a:solidFill>
                  <a:srgbClr val="6E706D"/>
                </a:solidFill>
                <a:effectLst/>
                <a:uFillTx/>
                <a:ea typeface="微软雅黑" panose="020B0503020204020204" pitchFamily="34" charset="-122"/>
                <a:sym typeface="Helvetica"/>
              </a:rPr>
              <a:t> focus, </a:t>
            </a:r>
            <a:r>
              <a:rPr lang="en-US" altLang="zh-CN" sz="1800" b="1" dirty="0">
                <a:ln>
                  <a:noFill/>
                </a:ln>
                <a:solidFill>
                  <a:schemeClr val="tx2"/>
                </a:solidFill>
                <a:effectLst/>
                <a:uFillTx/>
                <a:ea typeface="微软雅黑" panose="020B0503020204020204" pitchFamily="34" charset="-122"/>
                <a:sym typeface="Helvetica"/>
              </a:rPr>
              <a:t>worldwide</a:t>
            </a:r>
            <a:r>
              <a:rPr lang="en-US" altLang="zh-CN" sz="1800" dirty="0">
                <a:ln>
                  <a:noFill/>
                </a:ln>
                <a:solidFill>
                  <a:srgbClr val="6E706D"/>
                </a:solidFill>
                <a:effectLst/>
                <a:uFillTx/>
                <a:ea typeface="微软雅黑" panose="020B0503020204020204" pitchFamily="34" charset="-122"/>
                <a:sym typeface="Helvetica"/>
              </a:rPr>
              <a:t> footprint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AC6205-C4CC-6D04-8BE2-911FC0474F0F}"/>
              </a:ext>
            </a:extLst>
          </p:cNvPr>
          <p:cNvSpPr txBox="1"/>
          <p:nvPr/>
        </p:nvSpPr>
        <p:spPr>
          <a:xfrm>
            <a:off x="4835031" y="4053803"/>
            <a:ext cx="28989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2"/>
                </a:solidFill>
              </a:rPr>
              <a:t>40+</a:t>
            </a:r>
            <a:r>
              <a:rPr lang="en-US" altLang="zh-CN" sz="2800" dirty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</a:rPr>
              <a:t>clients already trust us 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4176D0-3F20-8FB9-F62B-B5165FF331D3}"/>
              </a:ext>
            </a:extLst>
          </p:cNvPr>
          <p:cNvSpPr txBox="1"/>
          <p:nvPr/>
        </p:nvSpPr>
        <p:spPr>
          <a:xfrm>
            <a:off x="897168" y="122623"/>
            <a:ext cx="5057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solidFill>
                  <a:schemeClr val="bg1">
                    <a:lumMod val="50000"/>
                  </a:schemeClr>
                </a:solidFill>
              </a:rPr>
              <a:t>Vidoukin</a:t>
            </a:r>
            <a:endParaRPr lang="zh-CN" altLang="en-US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C9A833-75A2-4EFA-D21C-FA907EDD434C}"/>
              </a:ext>
            </a:extLst>
          </p:cNvPr>
          <p:cNvSpPr txBox="1"/>
          <p:nvPr/>
        </p:nvSpPr>
        <p:spPr>
          <a:xfrm>
            <a:off x="550767" y="1335454"/>
            <a:ext cx="1000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2012</a:t>
            </a:r>
            <a:endParaRPr lang="zh-CN" altLang="en-US" sz="1400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EB9F7A4-2601-AB3B-736E-176BC0C0A731}"/>
              </a:ext>
            </a:extLst>
          </p:cNvPr>
          <p:cNvCxnSpPr/>
          <p:nvPr/>
        </p:nvCxnSpPr>
        <p:spPr>
          <a:xfrm>
            <a:off x="2902009" y="1759312"/>
            <a:ext cx="0" cy="32400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D776047-0576-2B55-8BC6-DF40E0551FF3}"/>
              </a:ext>
            </a:extLst>
          </p:cNvPr>
          <p:cNvSpPr txBox="1"/>
          <p:nvPr/>
        </p:nvSpPr>
        <p:spPr>
          <a:xfrm>
            <a:off x="2267451" y="2200808"/>
            <a:ext cx="1263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</a:rPr>
              <a:t>Opening of Wuhan office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65F208F-AB72-A018-58D6-7A34D8E27E8C}"/>
              </a:ext>
            </a:extLst>
          </p:cNvPr>
          <p:cNvSpPr txBox="1"/>
          <p:nvPr/>
        </p:nvSpPr>
        <p:spPr>
          <a:xfrm>
            <a:off x="2398804" y="1354687"/>
            <a:ext cx="1000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2013</a:t>
            </a:r>
            <a:endParaRPr lang="zh-CN" altLang="en-US" sz="1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3F277E6-3A86-1AAA-0415-5A0E98282337}"/>
              </a:ext>
            </a:extLst>
          </p:cNvPr>
          <p:cNvSpPr txBox="1"/>
          <p:nvPr/>
        </p:nvSpPr>
        <p:spPr>
          <a:xfrm>
            <a:off x="6352295" y="2201834"/>
            <a:ext cx="1115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</a:rPr>
              <a:t>Opening of Shenzhen office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0AEA142-2662-BAF9-E1A0-E193F79C9F9B}"/>
              </a:ext>
            </a:extLst>
          </p:cNvPr>
          <p:cNvCxnSpPr/>
          <p:nvPr/>
        </p:nvCxnSpPr>
        <p:spPr>
          <a:xfrm>
            <a:off x="6926557" y="1753388"/>
            <a:ext cx="0" cy="32400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C97680C-1ACF-12AA-2860-3459A17716C2}"/>
              </a:ext>
            </a:extLst>
          </p:cNvPr>
          <p:cNvSpPr txBox="1"/>
          <p:nvPr/>
        </p:nvSpPr>
        <p:spPr>
          <a:xfrm>
            <a:off x="6423352" y="1348763"/>
            <a:ext cx="1000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2019</a:t>
            </a:r>
            <a:endParaRPr lang="zh-CN" altLang="en-US" sz="1400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C7A8281-DB1E-1456-3107-7F50BEA05E19}"/>
              </a:ext>
            </a:extLst>
          </p:cNvPr>
          <p:cNvCxnSpPr/>
          <p:nvPr/>
        </p:nvCxnSpPr>
        <p:spPr>
          <a:xfrm>
            <a:off x="8614797" y="1754866"/>
            <a:ext cx="0" cy="32400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93A0D951-12B1-CA7C-3B2E-E9DF9C1E75AF}"/>
              </a:ext>
            </a:extLst>
          </p:cNvPr>
          <p:cNvSpPr txBox="1"/>
          <p:nvPr/>
        </p:nvSpPr>
        <p:spPr>
          <a:xfrm>
            <a:off x="8053869" y="2204541"/>
            <a:ext cx="1115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</a:rPr>
              <a:t>100</a:t>
            </a:r>
            <a:r>
              <a:rPr lang="en-US" altLang="zh-CN" sz="1400" b="1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</a:rPr>
              <a:t> employee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526D90A-2495-7D53-07E6-EDA571188A05}"/>
              </a:ext>
            </a:extLst>
          </p:cNvPr>
          <p:cNvSpPr txBox="1"/>
          <p:nvPr/>
        </p:nvSpPr>
        <p:spPr>
          <a:xfrm>
            <a:off x="8111592" y="1350241"/>
            <a:ext cx="1000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2021</a:t>
            </a:r>
            <a:endParaRPr lang="zh-CN" altLang="en-US" sz="1400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4BE9DA3-E355-5D97-C559-6579D4C1DCE5}"/>
              </a:ext>
            </a:extLst>
          </p:cNvPr>
          <p:cNvCxnSpPr/>
          <p:nvPr/>
        </p:nvCxnSpPr>
        <p:spPr>
          <a:xfrm>
            <a:off x="10516100" y="1738586"/>
            <a:ext cx="0" cy="32400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68DCEF7-2156-9915-1194-1B93332191B9}"/>
              </a:ext>
            </a:extLst>
          </p:cNvPr>
          <p:cNvSpPr txBox="1"/>
          <p:nvPr/>
        </p:nvSpPr>
        <p:spPr>
          <a:xfrm>
            <a:off x="10012895" y="1333961"/>
            <a:ext cx="1000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2022</a:t>
            </a:r>
            <a:endParaRPr lang="zh-CN" altLang="en-US" sz="14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6E610DD-D609-163D-845E-92979A73293F}"/>
              </a:ext>
            </a:extLst>
          </p:cNvPr>
          <p:cNvSpPr txBox="1"/>
          <p:nvPr/>
        </p:nvSpPr>
        <p:spPr>
          <a:xfrm>
            <a:off x="9963648" y="2134441"/>
            <a:ext cx="1115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</a:rPr>
              <a:t>Opening of Shanghai office</a:t>
            </a:r>
          </a:p>
        </p:txBody>
      </p:sp>
      <p:grpSp>
        <p:nvGrpSpPr>
          <p:cNvPr id="17" name="组合 21">
            <a:extLst>
              <a:ext uri="{FF2B5EF4-FFF2-40B4-BE49-F238E27FC236}">
                <a16:creationId xmlns:a16="http://schemas.microsoft.com/office/drawing/2014/main" id="{47DD49A4-E5B6-6972-4BA8-7E7F8C34722B}"/>
              </a:ext>
            </a:extLst>
          </p:cNvPr>
          <p:cNvGrpSpPr/>
          <p:nvPr/>
        </p:nvGrpSpPr>
        <p:grpSpPr>
          <a:xfrm>
            <a:off x="4451684" y="6421973"/>
            <a:ext cx="7740316" cy="392814"/>
            <a:chOff x="4451684" y="6421973"/>
            <a:chExt cx="7740316" cy="392814"/>
          </a:xfrm>
        </p:grpSpPr>
        <p:pic>
          <p:nvPicPr>
            <p:cNvPr id="20" name="图片 22">
              <a:extLst>
                <a:ext uri="{FF2B5EF4-FFF2-40B4-BE49-F238E27FC236}">
                  <a16:creationId xmlns:a16="http://schemas.microsoft.com/office/drawing/2014/main" id="{D733A217-9447-F827-C967-5D301C9CA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1568" y="6487211"/>
              <a:ext cx="1037323" cy="327576"/>
            </a:xfrm>
            <a:prstGeom prst="rect">
              <a:avLst/>
            </a:prstGeom>
          </p:spPr>
        </p:pic>
        <p:cxnSp>
          <p:nvCxnSpPr>
            <p:cNvPr id="23" name="直接连接符 38">
              <a:extLst>
                <a:ext uri="{FF2B5EF4-FFF2-40B4-BE49-F238E27FC236}">
                  <a16:creationId xmlns:a16="http://schemas.microsoft.com/office/drawing/2014/main" id="{DF4D3201-47C5-B4C9-D091-E4BA1904F50F}"/>
                </a:ext>
              </a:extLst>
            </p:cNvPr>
            <p:cNvCxnSpPr/>
            <p:nvPr/>
          </p:nvCxnSpPr>
          <p:spPr>
            <a:xfrm>
              <a:off x="4451684" y="6421973"/>
              <a:ext cx="774031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4" name="文本框 25">
              <a:extLst>
                <a:ext uri="{FF2B5EF4-FFF2-40B4-BE49-F238E27FC236}">
                  <a16:creationId xmlns:a16="http://schemas.microsoft.com/office/drawing/2014/main" id="{D78BE449-0624-19D6-55E3-429DC3875BA0}"/>
                </a:ext>
              </a:extLst>
            </p:cNvPr>
            <p:cNvSpPr txBox="1"/>
            <p:nvPr/>
          </p:nvSpPr>
          <p:spPr>
            <a:xfrm>
              <a:off x="5897668" y="6543267"/>
              <a:ext cx="51139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PRIVATE &amp; CONFIDENTIAL – DO NOT DIFFUSE WITHOUT VIDOUKIN APPROVAL</a:t>
              </a:r>
              <a:endPara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91F166E7-1D42-B36B-B89A-AC0DBAA660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4324" y="3187404"/>
            <a:ext cx="551084" cy="5232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307DB8B-778D-4C63-D0F9-994EE19910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624" y="3110426"/>
            <a:ext cx="489737" cy="56508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1E5BF2E-64D8-002D-77C4-41A7A6B403A6}"/>
              </a:ext>
            </a:extLst>
          </p:cNvPr>
          <p:cNvSpPr txBox="1"/>
          <p:nvPr/>
        </p:nvSpPr>
        <p:spPr>
          <a:xfrm>
            <a:off x="762307" y="828832"/>
            <a:ext cx="12035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</a:rPr>
              <a:t>Your engineering solution provider </a:t>
            </a:r>
          </a:p>
        </p:txBody>
      </p:sp>
    </p:spTree>
    <p:extLst>
      <p:ext uri="{BB962C8B-B14F-4D97-AF65-F5344CB8AC3E}">
        <p14:creationId xmlns:p14="http://schemas.microsoft.com/office/powerpoint/2010/main" val="607510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>
            <a:extLst>
              <a:ext uri="{FF2B5EF4-FFF2-40B4-BE49-F238E27FC236}">
                <a16:creationId xmlns:a16="http://schemas.microsoft.com/office/drawing/2014/main" id="{623297BA-84A9-4BCA-843F-ED9E734AB0A1}"/>
              </a:ext>
            </a:extLst>
          </p:cNvPr>
          <p:cNvSpPr/>
          <p:nvPr/>
        </p:nvSpPr>
        <p:spPr>
          <a:xfrm>
            <a:off x="7565766" y="1620798"/>
            <a:ext cx="2954378" cy="456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56242366-410A-4249-A59A-13E7C1B05FAF}"/>
              </a:ext>
            </a:extLst>
          </p:cNvPr>
          <p:cNvSpPr/>
          <p:nvPr/>
        </p:nvSpPr>
        <p:spPr>
          <a:xfrm>
            <a:off x="1434700" y="1627689"/>
            <a:ext cx="2954378" cy="456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0ACDA1C-1D65-4E41-90F1-877FB16F7B19}"/>
              </a:ext>
            </a:extLst>
          </p:cNvPr>
          <p:cNvSpPr/>
          <p:nvPr/>
        </p:nvSpPr>
        <p:spPr>
          <a:xfrm>
            <a:off x="4500233" y="1627689"/>
            <a:ext cx="2954378" cy="456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98" name="Shape 63"/>
          <p:cNvSpPr>
            <a:spLocks noChangeArrowheads="1"/>
          </p:cNvSpPr>
          <p:nvPr/>
        </p:nvSpPr>
        <p:spPr bwMode="auto">
          <a:xfrm>
            <a:off x="3425825" y="287020"/>
            <a:ext cx="7391400" cy="495300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lIns="45719" rIns="45719" anchor="ctr"/>
          <a:lstStyle/>
          <a:p>
            <a:pPr algn="ctr" hangingPunct="0"/>
            <a:endParaRPr lang="zh-CN" altLang="zh-CN" sz="1900" b="0">
              <a:solidFill>
                <a:srgbClr val="808080"/>
              </a:solidFill>
              <a:latin typeface="Helvetica" pitchFamily="34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480EB34-DC7D-47DF-916C-F7177C4A9955}"/>
              </a:ext>
            </a:extLst>
          </p:cNvPr>
          <p:cNvGrpSpPr/>
          <p:nvPr/>
        </p:nvGrpSpPr>
        <p:grpSpPr>
          <a:xfrm>
            <a:off x="2012830" y="3395392"/>
            <a:ext cx="6681244" cy="2945522"/>
            <a:chOff x="3724467" y="3411213"/>
            <a:chExt cx="6681244" cy="2945522"/>
          </a:xfrm>
        </p:grpSpPr>
        <p:graphicFrame>
          <p:nvGraphicFramePr>
            <p:cNvPr id="67" name="Chart 2">
              <a:extLst>
                <a:ext uri="{FF2B5EF4-FFF2-40B4-BE49-F238E27FC236}">
                  <a16:creationId xmlns:a16="http://schemas.microsoft.com/office/drawing/2014/main" id="{FE67A8EA-04AC-46F8-A4BB-EAC303845F03}"/>
                </a:ext>
              </a:extLst>
            </p:cNvPr>
            <p:cNvGraphicFramePr/>
            <p:nvPr/>
          </p:nvGraphicFramePr>
          <p:xfrm>
            <a:off x="6567948" y="4123586"/>
            <a:ext cx="2329989" cy="22331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8" name="Text Box 5">
              <a:extLst>
                <a:ext uri="{FF2B5EF4-FFF2-40B4-BE49-F238E27FC236}">
                  <a16:creationId xmlns:a16="http://schemas.microsoft.com/office/drawing/2014/main" id="{4C322786-DF7A-440B-B904-AE5F1FFDA5C2}"/>
                </a:ext>
              </a:extLst>
            </p:cNvPr>
            <p:cNvSpPr txBox="1"/>
            <p:nvPr/>
          </p:nvSpPr>
          <p:spPr>
            <a:xfrm>
              <a:off x="8931592" y="5253741"/>
              <a:ext cx="147411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rot="0" vertOverflow="overflow" horzOverflow="overflow" vert="horz" wrap="none" lIns="45719" tIns="45719" rIns="45719" bIns="45719" numCol="1" spcCol="38100" rtlCol="0" anchor="t" forceAA="0">
              <a:sp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u="none" strike="noStrike" kern="0" cap="none" spc="0" normalizeH="0" baseline="0" noProof="0" dirty="0">
                  <a:ln>
                    <a:noFill/>
                  </a:ln>
                  <a:solidFill>
                    <a:srgbClr val="4F9DE8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Helvetica"/>
                  <a:sym typeface="Helvetica"/>
                </a:rPr>
                <a:t>Automotive</a:t>
              </a:r>
            </a:p>
          </p:txBody>
        </p:sp>
        <p:sp>
          <p:nvSpPr>
            <p:cNvPr id="69" name="Text Box 6">
              <a:extLst>
                <a:ext uri="{FF2B5EF4-FFF2-40B4-BE49-F238E27FC236}">
                  <a16:creationId xmlns:a16="http://schemas.microsoft.com/office/drawing/2014/main" id="{63F0BDDA-B851-43A4-9223-FEB320A900D2}"/>
                </a:ext>
              </a:extLst>
            </p:cNvPr>
            <p:cNvSpPr txBox="1"/>
            <p:nvPr/>
          </p:nvSpPr>
          <p:spPr>
            <a:xfrm>
              <a:off x="8931592" y="4852421"/>
              <a:ext cx="869788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rot="0" vertOverflow="overflow" horzOverflow="overflow" vert="horz" wrap="none" lIns="45719" tIns="45719" rIns="45719" bIns="45719" numCol="1" spcCol="38100" rtlCol="0" anchor="t" forceAA="0">
              <a:sp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u="none" strike="noStrike" kern="0" cap="none" spc="0" normalizeH="0" baseline="0" noProof="0" dirty="0">
                  <a:ln>
                    <a:noFill/>
                  </a:ln>
                  <a:solidFill>
                    <a:srgbClr val="4F9DE8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Helvetica"/>
                  <a:sym typeface="Helvetica"/>
                </a:rPr>
                <a:t>80%</a:t>
              </a:r>
            </a:p>
          </p:txBody>
        </p:sp>
        <p:sp>
          <p:nvSpPr>
            <p:cNvPr id="70" name="Text Box 7">
              <a:extLst>
                <a:ext uri="{FF2B5EF4-FFF2-40B4-BE49-F238E27FC236}">
                  <a16:creationId xmlns:a16="http://schemas.microsoft.com/office/drawing/2014/main" id="{E5D17968-60EC-470C-88AB-D86AE1E7F7E7}"/>
                </a:ext>
              </a:extLst>
            </p:cNvPr>
            <p:cNvSpPr txBox="1"/>
            <p:nvPr/>
          </p:nvSpPr>
          <p:spPr>
            <a:xfrm>
              <a:off x="5877898" y="4267648"/>
              <a:ext cx="980395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rot="0" vertOverflow="overflow" horzOverflow="overflow" vert="horz" wrap="none" lIns="45719" tIns="45719" rIns="45719" bIns="45719" numCol="1" spcCol="38100" rtlCol="0" anchor="t" forceAA="0">
              <a:sp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u="none" strike="noStrike" kern="0" cap="none" spc="0" normalizeH="0" baseline="0" noProof="0" dirty="0">
                  <a:ln>
                    <a:noFill/>
                  </a:ln>
                  <a:solidFill>
                    <a:srgbClr val="A7A7A7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Helvetica"/>
                  <a:sym typeface="Helvetica"/>
                </a:rPr>
                <a:t>15%</a:t>
              </a:r>
            </a:p>
          </p:txBody>
        </p:sp>
        <p:sp>
          <p:nvSpPr>
            <p:cNvPr id="71" name="Text Box 31">
              <a:extLst>
                <a:ext uri="{FF2B5EF4-FFF2-40B4-BE49-F238E27FC236}">
                  <a16:creationId xmlns:a16="http://schemas.microsoft.com/office/drawing/2014/main" id="{9052B987-9A1E-46FD-9AA8-511E266E1D5D}"/>
                </a:ext>
              </a:extLst>
            </p:cNvPr>
            <p:cNvSpPr txBox="1"/>
            <p:nvPr/>
          </p:nvSpPr>
          <p:spPr>
            <a:xfrm>
              <a:off x="7185803" y="3411213"/>
              <a:ext cx="648573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rot="0" vertOverflow="overflow" horzOverflow="overflow" vert="horz" wrap="none" lIns="45719" tIns="45719" rIns="45719" bIns="45719" numCol="1" spcCol="38100" rtlCol="0" anchor="t" forceAA="0">
              <a:sp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u="none" strike="noStrike" kern="0" cap="none" spc="0" normalizeH="0" baseline="0" noProof="0" dirty="0">
                  <a:ln>
                    <a:noFill/>
                  </a:ln>
                  <a:solidFill>
                    <a:srgbClr val="FF9F28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Helvetica"/>
                  <a:sym typeface="Helvetica"/>
                </a:rPr>
                <a:t>5%</a:t>
              </a:r>
            </a:p>
          </p:txBody>
        </p:sp>
        <p:sp>
          <p:nvSpPr>
            <p:cNvPr id="72" name="Text Box 8">
              <a:extLst>
                <a:ext uri="{FF2B5EF4-FFF2-40B4-BE49-F238E27FC236}">
                  <a16:creationId xmlns:a16="http://schemas.microsoft.com/office/drawing/2014/main" id="{9A573B79-E9D6-4F30-9709-AC052686661C}"/>
                </a:ext>
              </a:extLst>
            </p:cNvPr>
            <p:cNvSpPr txBox="1"/>
            <p:nvPr/>
          </p:nvSpPr>
          <p:spPr>
            <a:xfrm>
              <a:off x="6534293" y="3796023"/>
              <a:ext cx="1432441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rot="0" vertOverflow="overflow" horzOverflow="overflow" vert="horz" wrap="none" lIns="45719" tIns="45719" rIns="45719" bIns="45719" numCol="1" spcCol="38100" rtlCol="0" anchor="t" forceAA="0">
              <a:sp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u="none" strike="noStrike" kern="0" cap="none" spc="0" normalizeH="0" baseline="0" noProof="0" dirty="0">
                  <a:ln>
                    <a:noFill/>
                  </a:ln>
                  <a:solidFill>
                    <a:srgbClr val="FF9F28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Helvetica"/>
                  <a:sym typeface="Helvetica"/>
                </a:rPr>
                <a:t>IT services</a:t>
              </a:r>
            </a:p>
          </p:txBody>
        </p:sp>
        <p:sp>
          <p:nvSpPr>
            <p:cNvPr id="73" name="Text Box 9">
              <a:extLst>
                <a:ext uri="{FF2B5EF4-FFF2-40B4-BE49-F238E27FC236}">
                  <a16:creationId xmlns:a16="http://schemas.microsoft.com/office/drawing/2014/main" id="{8FCE36FF-7806-4F9D-8DF9-D580E7A76842}"/>
                </a:ext>
              </a:extLst>
            </p:cNvPr>
            <p:cNvSpPr txBox="1"/>
            <p:nvPr/>
          </p:nvSpPr>
          <p:spPr>
            <a:xfrm>
              <a:off x="3724467" y="4734986"/>
              <a:ext cx="3033842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rot="0" vertOverflow="overflow" horzOverflow="overflow" vert="horz" wrap="none" lIns="45719" tIns="45719" rIns="45719" bIns="45719" numCol="1" spcCol="38100" rtlCol="0" anchor="t" forceAA="0">
              <a:spAutoFit/>
            </a:bodyPr>
            <a:lstStyle/>
            <a:p>
              <a:pPr lvl="0" hangingPunct="0"/>
              <a:r>
                <a:rPr lang="en-US" sz="2000" b="1" kern="0" dirty="0">
                  <a:solidFill>
                    <a:srgbClr val="A7A7A7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Helvetica"/>
                  <a:sym typeface="Helvetica"/>
                </a:rPr>
                <a:t>Construction &amp; Energy</a:t>
              </a:r>
              <a:endParaRPr kumimoji="0" lang="en-US" sz="2000" b="1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Helvetica"/>
                <a:sym typeface="Helvetica"/>
              </a:endParaRPr>
            </a:p>
          </p:txBody>
        </p:sp>
        <p:pic>
          <p:nvPicPr>
            <p:cNvPr id="74" name="Picture 3" descr="로고v2">
              <a:extLst>
                <a:ext uri="{FF2B5EF4-FFF2-40B4-BE49-F238E27FC236}">
                  <a16:creationId xmlns:a16="http://schemas.microsoft.com/office/drawing/2014/main" id="{F2067B7D-63F6-4486-BDFD-D08F9CD4C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7318" y="4571660"/>
              <a:ext cx="1942603" cy="1370675"/>
            </a:xfrm>
            <a:prstGeom prst="rect">
              <a:avLst/>
            </a:prstGeom>
          </p:spPr>
        </p:pic>
      </p:grpSp>
      <p:sp>
        <p:nvSpPr>
          <p:cNvPr id="77" name="TextBox 18">
            <a:extLst>
              <a:ext uri="{FF2B5EF4-FFF2-40B4-BE49-F238E27FC236}">
                <a16:creationId xmlns:a16="http://schemas.microsoft.com/office/drawing/2014/main" id="{278F8B08-7D2F-4C24-B352-483910ADDA78}"/>
              </a:ext>
            </a:extLst>
          </p:cNvPr>
          <p:cNvSpPr txBox="1"/>
          <p:nvPr/>
        </p:nvSpPr>
        <p:spPr>
          <a:xfrm flipH="1">
            <a:off x="7621433" y="1669695"/>
            <a:ext cx="232677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1" indent="22860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IT Services</a:t>
            </a:r>
          </a:p>
        </p:txBody>
      </p:sp>
      <p:sp>
        <p:nvSpPr>
          <p:cNvPr id="78" name="TextBox 19">
            <a:extLst>
              <a:ext uri="{FF2B5EF4-FFF2-40B4-BE49-F238E27FC236}">
                <a16:creationId xmlns:a16="http://schemas.microsoft.com/office/drawing/2014/main" id="{6E9355FD-38F8-41E6-9C53-299F35C1E84C}"/>
              </a:ext>
            </a:extLst>
          </p:cNvPr>
          <p:cNvSpPr txBox="1"/>
          <p:nvPr/>
        </p:nvSpPr>
        <p:spPr>
          <a:xfrm flipH="1">
            <a:off x="8044201" y="2205814"/>
            <a:ext cx="23578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zh-CN" sz="1400" b="1" dirty="0">
                <a:solidFill>
                  <a:srgbClr val="6E706D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+mn-ea"/>
              </a:rPr>
              <a:t>IT Opération</a:t>
            </a:r>
            <a:endParaRPr lang="zh-CN" altLang="zh-CN" sz="1400" b="1" dirty="0">
              <a:solidFill>
                <a:srgbClr val="6E706D">
                  <a:lumMod val="85000"/>
                  <a:lumOff val="15000"/>
                </a:srgb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imSun" panose="02010600030101010101" pitchFamily="2" charset="-122"/>
              <a:sym typeface="+mn-ea"/>
            </a:endParaRPr>
          </a:p>
          <a:p>
            <a:pPr marL="285750" lvl="1" indent="-28575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zh-CN" sz="1400" b="1" dirty="0">
                <a:solidFill>
                  <a:srgbClr val="6E706D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+mn-ea"/>
              </a:rPr>
              <a:t>IT</a:t>
            </a:r>
            <a:r>
              <a:rPr lang="fr-FR" altLang="zh-CN" sz="1400" b="1" dirty="0">
                <a:solidFill>
                  <a:srgbClr val="6E706D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+mn-ea"/>
              </a:rPr>
              <a:t> Outsourcing</a:t>
            </a:r>
          </a:p>
          <a:p>
            <a:pPr marL="285750" lvl="1" indent="-28575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zh-CN" sz="1400" b="1" dirty="0">
                <a:solidFill>
                  <a:srgbClr val="6E706D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+mn-ea"/>
              </a:rPr>
              <a:t>IT </a:t>
            </a:r>
            <a:r>
              <a:rPr lang="en-US" altLang="zh-CN" sz="1400" b="1" dirty="0">
                <a:solidFill>
                  <a:srgbClr val="6E706D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+mn-ea"/>
              </a:rPr>
              <a:t>Project </a:t>
            </a:r>
          </a:p>
          <a:p>
            <a:pPr marL="285750" lvl="1" indent="-28575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rgbClr val="6E706D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+mn-ea"/>
              </a:rPr>
              <a:t>IT </a:t>
            </a:r>
            <a:r>
              <a:rPr lang="fr-FR" altLang="zh-CN" sz="1400" b="1" dirty="0">
                <a:solidFill>
                  <a:srgbClr val="6E706D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+mn-ea"/>
              </a:rPr>
              <a:t>Solution</a:t>
            </a:r>
            <a:endParaRPr lang="en-US" altLang="zh-CN" sz="1400" b="1" dirty="0">
              <a:solidFill>
                <a:srgbClr val="6E706D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itchFamily="34" charset="0"/>
              <a:sym typeface="+mn-ea"/>
            </a:endParaRPr>
          </a:p>
        </p:txBody>
      </p:sp>
      <p:sp>
        <p:nvSpPr>
          <p:cNvPr id="84" name="TextBox 23">
            <a:extLst>
              <a:ext uri="{FF2B5EF4-FFF2-40B4-BE49-F238E27FC236}">
                <a16:creationId xmlns:a16="http://schemas.microsoft.com/office/drawing/2014/main" id="{03F45314-1335-4951-B1C3-ECBAE4F38692}"/>
              </a:ext>
            </a:extLst>
          </p:cNvPr>
          <p:cNvSpPr txBox="1"/>
          <p:nvPr/>
        </p:nvSpPr>
        <p:spPr>
          <a:xfrm flipH="1">
            <a:off x="5173105" y="2309756"/>
            <a:ext cx="1636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zh-CN" sz="1400" b="1" dirty="0" err="1">
                <a:solidFill>
                  <a:srgbClr val="6E706D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+mn-ea"/>
              </a:rPr>
              <a:t>Nuclear</a:t>
            </a:r>
            <a:endParaRPr lang="zh-CN" altLang="zh-CN" sz="1400" b="1" dirty="0">
              <a:solidFill>
                <a:srgbClr val="6E706D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itchFamily="34" charset="0"/>
              <a:sym typeface="Helvetica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zh-CN" sz="1400" b="1" dirty="0" err="1">
                <a:solidFill>
                  <a:srgbClr val="6E706D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+mn-ea"/>
              </a:rPr>
              <a:t>Oil</a:t>
            </a:r>
            <a:r>
              <a:rPr lang="fr-FR" altLang="zh-CN" sz="1400" b="1" dirty="0">
                <a:solidFill>
                  <a:srgbClr val="6E706D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+mn-ea"/>
              </a:rPr>
              <a:t> &amp; ga</a:t>
            </a:r>
            <a:r>
              <a:rPr lang="en-US" altLang="fr-FR" sz="1400" b="1" dirty="0">
                <a:solidFill>
                  <a:srgbClr val="6E706D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+mn-ea"/>
              </a:rPr>
              <a:t>s</a:t>
            </a:r>
            <a:endParaRPr lang="en-US" altLang="fr-FR" sz="1400" b="1" dirty="0">
              <a:solidFill>
                <a:srgbClr val="6E706D">
                  <a:lumMod val="85000"/>
                  <a:lumOff val="15000"/>
                </a:srgb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imSun" panose="02010600030101010101" pitchFamily="2" charset="-122"/>
              <a:sym typeface="+mn-ea"/>
            </a:endParaRPr>
          </a:p>
        </p:txBody>
      </p:sp>
      <p:sp>
        <p:nvSpPr>
          <p:cNvPr id="86" name="TextBox 20">
            <a:extLst>
              <a:ext uri="{FF2B5EF4-FFF2-40B4-BE49-F238E27FC236}">
                <a16:creationId xmlns:a16="http://schemas.microsoft.com/office/drawing/2014/main" id="{68EC7CDE-52CC-4F6C-A021-E69AC65DBB2D}"/>
              </a:ext>
            </a:extLst>
          </p:cNvPr>
          <p:cNvSpPr txBox="1"/>
          <p:nvPr/>
        </p:nvSpPr>
        <p:spPr>
          <a:xfrm flipH="1">
            <a:off x="1558460" y="1669695"/>
            <a:ext cx="277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lvl="1" indent="228600" hangingPunct="0">
              <a:buNone/>
              <a:defRPr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vetica" pitchFamily="34" charset="0"/>
              </a:defRPr>
            </a:lvl2pPr>
          </a:lstStyle>
          <a:p>
            <a:pPr lvl="1"/>
            <a:r>
              <a:rPr lang="zh-CN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Automoti</a:t>
            </a: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ve</a:t>
            </a:r>
            <a:endParaRPr lang="zh-CN" altLang="zh-CN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Helvetica" pitchFamily="34" charset="0"/>
            </a:endParaRPr>
          </a:p>
        </p:txBody>
      </p:sp>
      <p:sp>
        <p:nvSpPr>
          <p:cNvPr id="87" name="TextBox 21">
            <a:extLst>
              <a:ext uri="{FF2B5EF4-FFF2-40B4-BE49-F238E27FC236}">
                <a16:creationId xmlns:a16="http://schemas.microsoft.com/office/drawing/2014/main" id="{24385242-0239-4540-BE82-3668B7AD4208}"/>
              </a:ext>
            </a:extLst>
          </p:cNvPr>
          <p:cNvSpPr txBox="1"/>
          <p:nvPr/>
        </p:nvSpPr>
        <p:spPr>
          <a:xfrm flipH="1">
            <a:off x="2086393" y="2335398"/>
            <a:ext cx="1923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zh-CN" sz="1400" b="1" dirty="0">
                <a:solidFill>
                  <a:srgbClr val="6E706D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+mn-ea"/>
              </a:rPr>
              <a:t>Tier 1 Supplier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zh-CN" sz="1400" b="1" dirty="0">
                <a:solidFill>
                  <a:srgbClr val="6E706D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+mn-ea"/>
              </a:rPr>
              <a:t>OEM</a:t>
            </a:r>
            <a:endParaRPr lang="zh-CN" altLang="zh-CN" sz="1400" b="1" dirty="0">
              <a:solidFill>
                <a:srgbClr val="6E706D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FA1093F-B6E5-450A-BD9E-98D627DCCC7B}"/>
              </a:ext>
            </a:extLst>
          </p:cNvPr>
          <p:cNvSpPr/>
          <p:nvPr/>
        </p:nvSpPr>
        <p:spPr>
          <a:xfrm>
            <a:off x="3972317" y="1669695"/>
            <a:ext cx="3523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indent="228600" hangingPunct="0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Construction &amp; Energy</a:t>
            </a:r>
          </a:p>
        </p:txBody>
      </p: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0E301A24-4B63-4B59-8E13-CA87588B6744}"/>
              </a:ext>
            </a:extLst>
          </p:cNvPr>
          <p:cNvCxnSpPr>
            <a:cxnSpLocks/>
          </p:cNvCxnSpPr>
          <p:nvPr/>
        </p:nvCxnSpPr>
        <p:spPr>
          <a:xfrm>
            <a:off x="1434700" y="3129424"/>
            <a:ext cx="295437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5" name="直接连接符 84">
            <a:extLst>
              <a:ext uri="{FF2B5EF4-FFF2-40B4-BE49-F238E27FC236}">
                <a16:creationId xmlns:a16="http://schemas.microsoft.com/office/drawing/2014/main" id="{82993872-01CC-4489-AFD4-079AAAA00718}"/>
              </a:ext>
            </a:extLst>
          </p:cNvPr>
          <p:cNvCxnSpPr>
            <a:cxnSpLocks/>
          </p:cNvCxnSpPr>
          <p:nvPr/>
        </p:nvCxnSpPr>
        <p:spPr>
          <a:xfrm>
            <a:off x="7544157" y="3129424"/>
            <a:ext cx="295437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5E292CFF-A7FB-491A-9681-EA83C772B578}"/>
              </a:ext>
            </a:extLst>
          </p:cNvPr>
          <p:cNvCxnSpPr>
            <a:cxnSpLocks/>
          </p:cNvCxnSpPr>
          <p:nvPr/>
        </p:nvCxnSpPr>
        <p:spPr>
          <a:xfrm>
            <a:off x="4500233" y="3129424"/>
            <a:ext cx="295437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1CE47E88-D8C1-4319-9572-07FB10C94456}"/>
              </a:ext>
            </a:extLst>
          </p:cNvPr>
          <p:cNvCxnSpPr>
            <a:cxnSpLocks/>
          </p:cNvCxnSpPr>
          <p:nvPr/>
        </p:nvCxnSpPr>
        <p:spPr>
          <a:xfrm flipV="1">
            <a:off x="1434700" y="2211229"/>
            <a:ext cx="0" cy="91819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626265D0-2356-4A7B-806F-B53F3D86BE3E}"/>
              </a:ext>
            </a:extLst>
          </p:cNvPr>
          <p:cNvCxnSpPr>
            <a:cxnSpLocks/>
          </p:cNvCxnSpPr>
          <p:nvPr/>
        </p:nvCxnSpPr>
        <p:spPr>
          <a:xfrm flipV="1">
            <a:off x="4384377" y="2211229"/>
            <a:ext cx="0" cy="91819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1" name="直接连接符 90">
            <a:extLst>
              <a:ext uri="{FF2B5EF4-FFF2-40B4-BE49-F238E27FC236}">
                <a16:creationId xmlns:a16="http://schemas.microsoft.com/office/drawing/2014/main" id="{321BA852-DCD3-4419-B8B0-F09628BD27BD}"/>
              </a:ext>
            </a:extLst>
          </p:cNvPr>
          <p:cNvCxnSpPr>
            <a:cxnSpLocks/>
          </p:cNvCxnSpPr>
          <p:nvPr/>
        </p:nvCxnSpPr>
        <p:spPr>
          <a:xfrm flipV="1">
            <a:off x="10493565" y="2211229"/>
            <a:ext cx="0" cy="91819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2" name="直接连接符 91">
            <a:extLst>
              <a:ext uri="{FF2B5EF4-FFF2-40B4-BE49-F238E27FC236}">
                <a16:creationId xmlns:a16="http://schemas.microsoft.com/office/drawing/2014/main" id="{9AAFC400-A539-4222-B0DC-1C774C23AC3F}"/>
              </a:ext>
            </a:extLst>
          </p:cNvPr>
          <p:cNvCxnSpPr>
            <a:cxnSpLocks/>
          </p:cNvCxnSpPr>
          <p:nvPr/>
        </p:nvCxnSpPr>
        <p:spPr>
          <a:xfrm flipV="1">
            <a:off x="7452654" y="2211229"/>
            <a:ext cx="0" cy="91819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id="{C9522330-2371-4006-81CB-DDE6BFDE0278}"/>
              </a:ext>
            </a:extLst>
          </p:cNvPr>
          <p:cNvCxnSpPr>
            <a:cxnSpLocks/>
          </p:cNvCxnSpPr>
          <p:nvPr/>
        </p:nvCxnSpPr>
        <p:spPr>
          <a:xfrm flipV="1">
            <a:off x="4500233" y="2211229"/>
            <a:ext cx="0" cy="91819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4" name="直接连接符 93">
            <a:extLst>
              <a:ext uri="{FF2B5EF4-FFF2-40B4-BE49-F238E27FC236}">
                <a16:creationId xmlns:a16="http://schemas.microsoft.com/office/drawing/2014/main" id="{62C03862-DC0B-4A81-8B2B-FE10877F0598}"/>
              </a:ext>
            </a:extLst>
          </p:cNvPr>
          <p:cNvCxnSpPr>
            <a:cxnSpLocks/>
          </p:cNvCxnSpPr>
          <p:nvPr/>
        </p:nvCxnSpPr>
        <p:spPr>
          <a:xfrm flipV="1">
            <a:off x="7544157" y="2211229"/>
            <a:ext cx="0" cy="91819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D184451D-A9A4-EA42-905B-A4D6542B1294}"/>
              </a:ext>
            </a:extLst>
          </p:cNvPr>
          <p:cNvGrpSpPr/>
          <p:nvPr/>
        </p:nvGrpSpPr>
        <p:grpSpPr>
          <a:xfrm rot="10800000">
            <a:off x="-468176" y="0"/>
            <a:ext cx="1209230" cy="980220"/>
            <a:chOff x="11068049" y="201005"/>
            <a:chExt cx="1513874" cy="1092132"/>
          </a:xfrm>
        </p:grpSpPr>
        <p:sp>
          <p:nvSpPr>
            <p:cNvPr id="48" name="等腰三角形 28">
              <a:extLst>
                <a:ext uri="{FF2B5EF4-FFF2-40B4-BE49-F238E27FC236}">
                  <a16:creationId xmlns:a16="http://schemas.microsoft.com/office/drawing/2014/main" id="{A817638F-BE65-7D46-BE06-125D3A230A0D}"/>
                </a:ext>
              </a:extLst>
            </p:cNvPr>
            <p:cNvSpPr/>
            <p:nvPr/>
          </p:nvSpPr>
          <p:spPr>
            <a:xfrm rot="16200000">
              <a:off x="11569360" y="206137"/>
              <a:ext cx="943258" cy="1081868"/>
            </a:xfrm>
            <a:prstGeom prst="triangle">
              <a:avLst/>
            </a:prstGeom>
            <a:noFill/>
            <a:ln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22000">
                    <a:schemeClr val="bg1">
                      <a:lumMod val="75000"/>
                    </a:schemeClr>
                  </a:gs>
                  <a:gs pos="85000">
                    <a:srgbClr val="C8C9CB">
                      <a:alpha val="0"/>
                    </a:srgbClr>
                  </a:gs>
                  <a:gs pos="39000">
                    <a:schemeClr val="bg1">
                      <a:lumMod val="65000"/>
                      <a:alpha val="64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Noto Sans S Chinese Light" panose="020B0300000000000000" pitchFamily="34" charset="-122"/>
              </a:endParaRPr>
            </a:p>
          </p:txBody>
        </p:sp>
        <p:sp>
          <p:nvSpPr>
            <p:cNvPr id="49" name="等腰三角形 29">
              <a:extLst>
                <a:ext uri="{FF2B5EF4-FFF2-40B4-BE49-F238E27FC236}">
                  <a16:creationId xmlns:a16="http://schemas.microsoft.com/office/drawing/2014/main" id="{662CEDDE-1FB5-C842-8224-371F109B0635}"/>
                </a:ext>
              </a:extLst>
            </p:cNvPr>
            <p:cNvSpPr/>
            <p:nvPr/>
          </p:nvSpPr>
          <p:spPr>
            <a:xfrm rot="16200000">
              <a:off x="11148292" y="120762"/>
              <a:ext cx="1092132" cy="1252618"/>
            </a:xfrm>
            <a:prstGeom prst="triangle">
              <a:avLst/>
            </a:prstGeom>
            <a:noFill/>
            <a:ln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22000">
                    <a:schemeClr val="bg1">
                      <a:lumMod val="75000"/>
                    </a:schemeClr>
                  </a:gs>
                  <a:gs pos="85000">
                    <a:srgbClr val="C8C9CB">
                      <a:alpha val="0"/>
                    </a:srgbClr>
                  </a:gs>
                  <a:gs pos="39000">
                    <a:schemeClr val="bg1">
                      <a:lumMod val="65000"/>
                      <a:alpha val="64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Noto Sans S Chinese Light" panose="020B0300000000000000" pitchFamily="34" charset="-122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9F313D0D-65D3-3B47-80D6-E48BB6C88A6B}"/>
              </a:ext>
            </a:extLst>
          </p:cNvPr>
          <p:cNvGrpSpPr/>
          <p:nvPr/>
        </p:nvGrpSpPr>
        <p:grpSpPr>
          <a:xfrm>
            <a:off x="4451684" y="6421973"/>
            <a:ext cx="7740316" cy="392814"/>
            <a:chOff x="4451684" y="6421973"/>
            <a:chExt cx="7740316" cy="392814"/>
          </a:xfrm>
        </p:grpSpPr>
        <p:pic>
          <p:nvPicPr>
            <p:cNvPr id="50" name="图片 49">
              <a:extLst>
                <a:ext uri="{FF2B5EF4-FFF2-40B4-BE49-F238E27FC236}">
                  <a16:creationId xmlns:a16="http://schemas.microsoft.com/office/drawing/2014/main" id="{15D24E65-F12B-8E4E-9480-6633949A2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1568" y="6487211"/>
              <a:ext cx="1037323" cy="327576"/>
            </a:xfrm>
            <a:prstGeom prst="rect">
              <a:avLst/>
            </a:prstGeom>
          </p:spPr>
        </p:pic>
        <p:cxnSp>
          <p:nvCxnSpPr>
            <p:cNvPr id="51" name="直接连接符 38">
              <a:extLst>
                <a:ext uri="{FF2B5EF4-FFF2-40B4-BE49-F238E27FC236}">
                  <a16:creationId xmlns:a16="http://schemas.microsoft.com/office/drawing/2014/main" id="{EDDDD0C3-0CBB-AA46-88B5-F27BAC4EF977}"/>
                </a:ext>
              </a:extLst>
            </p:cNvPr>
            <p:cNvCxnSpPr/>
            <p:nvPr/>
          </p:nvCxnSpPr>
          <p:spPr>
            <a:xfrm>
              <a:off x="4451684" y="6421973"/>
              <a:ext cx="774031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6C23773A-B017-064A-B7A3-B57118460CE7}"/>
                </a:ext>
              </a:extLst>
            </p:cNvPr>
            <p:cNvSpPr txBox="1"/>
            <p:nvPr/>
          </p:nvSpPr>
          <p:spPr>
            <a:xfrm>
              <a:off x="5897668" y="6543267"/>
              <a:ext cx="51139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PRIVATE &amp; CONFIDENTIAL – DO NOT DIFFUSE WITHOUT VIDOUKIN APPROVAL</a:t>
              </a:r>
              <a:endPara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0888220-CB9D-58DC-6CC0-968557B3431B}"/>
              </a:ext>
            </a:extLst>
          </p:cNvPr>
          <p:cNvSpPr txBox="1"/>
          <p:nvPr/>
        </p:nvSpPr>
        <p:spPr>
          <a:xfrm>
            <a:off x="897168" y="122623"/>
            <a:ext cx="5057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>
                    <a:lumMod val="50000"/>
                  </a:schemeClr>
                </a:solidFill>
              </a:rPr>
              <a:t>Activity &amp; Expertise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4F67ED-463D-8ED2-3EB8-1D40C8F0C9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8377" y="3204471"/>
            <a:ext cx="1567033" cy="10750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D008EC8-CBF5-513E-FFBD-271E5E648D20}"/>
              </a:ext>
            </a:extLst>
          </p:cNvPr>
          <p:cNvSpPr txBox="1"/>
          <p:nvPr/>
        </p:nvSpPr>
        <p:spPr>
          <a:xfrm>
            <a:off x="890310" y="945282"/>
            <a:ext cx="12035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</a:rPr>
              <a:t>Vidoukin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</a:rPr>
              <a:t> core competence spreads across 3 mains industries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58FF39D-86C0-CF3F-92F7-3AE4E2872A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4820" y="4749632"/>
            <a:ext cx="1163386" cy="9714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01C0C8-D288-5DD0-DDBC-C45D27DA2B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567" y="4622255"/>
            <a:ext cx="1087560" cy="129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62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lp desk - Free technology icons">
            <a:extLst>
              <a:ext uri="{FF2B5EF4-FFF2-40B4-BE49-F238E27FC236}">
                <a16:creationId xmlns:a16="http://schemas.microsoft.com/office/drawing/2014/main" id="{B7E96DA1-15A9-E984-B3A5-0C7D432F1D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81"/>
          <a:stretch/>
        </p:blipFill>
        <p:spPr bwMode="auto">
          <a:xfrm>
            <a:off x="1643495" y="2902439"/>
            <a:ext cx="1781102" cy="126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Shape 63"/>
          <p:cNvSpPr>
            <a:spLocks noChangeArrowheads="1"/>
          </p:cNvSpPr>
          <p:nvPr/>
        </p:nvSpPr>
        <p:spPr bwMode="auto">
          <a:xfrm>
            <a:off x="3425825" y="287020"/>
            <a:ext cx="7391400" cy="495300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lIns="45719" rIns="45719" anchor="ctr"/>
          <a:lstStyle/>
          <a:p>
            <a:pPr algn="ctr" hangingPunct="0"/>
            <a:endParaRPr lang="zh-CN" altLang="zh-CN" sz="1900" b="0">
              <a:solidFill>
                <a:srgbClr val="808080"/>
              </a:solidFill>
              <a:latin typeface="Helvetica" pitchFamily="34" charset="0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F1FA7DFB-BA56-49A0-9F52-63A1C2C27214}"/>
              </a:ext>
            </a:extLst>
          </p:cNvPr>
          <p:cNvGrpSpPr/>
          <p:nvPr/>
        </p:nvGrpSpPr>
        <p:grpSpPr>
          <a:xfrm>
            <a:off x="4427408" y="6421973"/>
            <a:ext cx="7740316" cy="392814"/>
            <a:chOff x="4395040" y="6421973"/>
            <a:chExt cx="7740316" cy="392814"/>
          </a:xfrm>
        </p:grpSpPr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9E570A9A-1213-4A9B-AB8C-5B1B54086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1568" y="6487211"/>
              <a:ext cx="1037323" cy="327576"/>
            </a:xfrm>
            <a:prstGeom prst="rect">
              <a:avLst/>
            </a:prstGeom>
          </p:spPr>
        </p:pic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7F8B5E6B-6767-4EB1-BADF-D6CD26CACCD5}"/>
                </a:ext>
              </a:extLst>
            </p:cNvPr>
            <p:cNvCxnSpPr/>
            <p:nvPr/>
          </p:nvCxnSpPr>
          <p:spPr>
            <a:xfrm>
              <a:off x="4395040" y="6421973"/>
              <a:ext cx="774031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5F186EA4-3938-4B5F-9B47-B4A6A0029407}"/>
                </a:ext>
              </a:extLst>
            </p:cNvPr>
            <p:cNvSpPr txBox="1"/>
            <p:nvPr/>
          </p:nvSpPr>
          <p:spPr>
            <a:xfrm>
              <a:off x="5897668" y="6543267"/>
              <a:ext cx="51139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PRIVATE &amp; CONFIDENTIAL – DO NOT DIFFUSE WITHOUT VIDOUKIN APPROVAL</a:t>
              </a:r>
              <a:endPara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67E39E3B-2EE8-FE4E-A79B-39E8D1FD141F}"/>
              </a:ext>
            </a:extLst>
          </p:cNvPr>
          <p:cNvGrpSpPr/>
          <p:nvPr/>
        </p:nvGrpSpPr>
        <p:grpSpPr>
          <a:xfrm rot="10800000">
            <a:off x="-468176" y="0"/>
            <a:ext cx="1209230" cy="980220"/>
            <a:chOff x="11068049" y="201005"/>
            <a:chExt cx="1513874" cy="1092132"/>
          </a:xfrm>
        </p:grpSpPr>
        <p:sp>
          <p:nvSpPr>
            <p:cNvPr id="25" name="等腰三角形 28">
              <a:extLst>
                <a:ext uri="{FF2B5EF4-FFF2-40B4-BE49-F238E27FC236}">
                  <a16:creationId xmlns:a16="http://schemas.microsoft.com/office/drawing/2014/main" id="{B9A23C46-9D40-F74D-8EF2-96495C16BD29}"/>
                </a:ext>
              </a:extLst>
            </p:cNvPr>
            <p:cNvSpPr/>
            <p:nvPr/>
          </p:nvSpPr>
          <p:spPr>
            <a:xfrm rot="16200000">
              <a:off x="11569360" y="206137"/>
              <a:ext cx="943258" cy="1081868"/>
            </a:xfrm>
            <a:prstGeom prst="triangle">
              <a:avLst/>
            </a:prstGeom>
            <a:noFill/>
            <a:ln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22000">
                    <a:schemeClr val="bg1">
                      <a:lumMod val="75000"/>
                    </a:schemeClr>
                  </a:gs>
                  <a:gs pos="85000">
                    <a:srgbClr val="C8C9CB">
                      <a:alpha val="0"/>
                    </a:srgbClr>
                  </a:gs>
                  <a:gs pos="39000">
                    <a:schemeClr val="bg1">
                      <a:lumMod val="65000"/>
                      <a:alpha val="64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Noto Sans S Chinese Light" panose="020B0300000000000000" pitchFamily="34" charset="-122"/>
              </a:endParaRPr>
            </a:p>
          </p:txBody>
        </p:sp>
        <p:sp>
          <p:nvSpPr>
            <p:cNvPr id="26" name="等腰三角形 29">
              <a:extLst>
                <a:ext uri="{FF2B5EF4-FFF2-40B4-BE49-F238E27FC236}">
                  <a16:creationId xmlns:a16="http://schemas.microsoft.com/office/drawing/2014/main" id="{CB385F23-A0D4-044D-B160-392A14E6D3D6}"/>
                </a:ext>
              </a:extLst>
            </p:cNvPr>
            <p:cNvSpPr/>
            <p:nvPr/>
          </p:nvSpPr>
          <p:spPr>
            <a:xfrm rot="16200000">
              <a:off x="11148292" y="120762"/>
              <a:ext cx="1092132" cy="1252618"/>
            </a:xfrm>
            <a:prstGeom prst="triangle">
              <a:avLst/>
            </a:prstGeom>
            <a:noFill/>
            <a:ln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22000">
                    <a:schemeClr val="bg1">
                      <a:lumMod val="75000"/>
                    </a:schemeClr>
                  </a:gs>
                  <a:gs pos="85000">
                    <a:srgbClr val="C8C9CB">
                      <a:alpha val="0"/>
                    </a:srgbClr>
                  </a:gs>
                  <a:gs pos="39000">
                    <a:schemeClr val="bg1">
                      <a:lumMod val="65000"/>
                      <a:alpha val="64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Noto Sans S Chinese Light" panose="020B0300000000000000" pitchFamily="34" charset="-122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A0E8C68-7094-FC9A-D0D0-D44B88757429}"/>
              </a:ext>
            </a:extLst>
          </p:cNvPr>
          <p:cNvSpPr txBox="1"/>
          <p:nvPr/>
        </p:nvSpPr>
        <p:spPr>
          <a:xfrm>
            <a:off x="897168" y="96729"/>
            <a:ext cx="5057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>
                    <a:lumMod val="50000"/>
                  </a:schemeClr>
                </a:solidFill>
              </a:rPr>
              <a:t>IT Service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9F2488-B371-79ED-CED3-783F9ACB8E0B}"/>
              </a:ext>
            </a:extLst>
          </p:cNvPr>
          <p:cNvSpPr txBox="1"/>
          <p:nvPr/>
        </p:nvSpPr>
        <p:spPr>
          <a:xfrm>
            <a:off x="395983" y="1772179"/>
            <a:ext cx="43434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chemeClr val="tx2"/>
                </a:solidFill>
              </a:rPr>
              <a:t>IT helpdesk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Manage queries and complaints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Troubleshooting a number of IT problems and issues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User experience analysis and improvement</a:t>
            </a:r>
            <a:endParaRPr lang="zh-CN" alt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F9AF8B-89D6-2B39-7D7C-C8BC70DB82C8}"/>
              </a:ext>
            </a:extLst>
          </p:cNvPr>
          <p:cNvSpPr txBox="1"/>
          <p:nvPr/>
        </p:nvSpPr>
        <p:spPr>
          <a:xfrm>
            <a:off x="3334418" y="5100351"/>
            <a:ext cx="20503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chemeClr val="tx2"/>
                </a:solidFill>
              </a:rPr>
              <a:t>IT On-site Support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Internet Connection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Hardware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Software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IT Facility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E288C3-AD22-D84C-A3DB-FE8E3B7FE64D}"/>
              </a:ext>
            </a:extLst>
          </p:cNvPr>
          <p:cNvSpPr txBox="1"/>
          <p:nvPr/>
        </p:nvSpPr>
        <p:spPr>
          <a:xfrm>
            <a:off x="320284" y="5100351"/>
            <a:ext cx="30141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chemeClr val="tx2"/>
                </a:solidFill>
              </a:rPr>
              <a:t>Cyber Security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Cybersecurity Awareness Training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local support</a:t>
            </a:r>
            <a:endParaRPr lang="zh-CN" altLang="en-US" sz="14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C4B1FB4-FAC2-6AD8-46CB-9A1710239205}"/>
              </a:ext>
            </a:extLst>
          </p:cNvPr>
          <p:cNvSpPr/>
          <p:nvPr/>
        </p:nvSpPr>
        <p:spPr>
          <a:xfrm>
            <a:off x="8062814" y="2600616"/>
            <a:ext cx="2224186" cy="1563668"/>
          </a:xfrm>
          <a:prstGeom prst="ellipse">
            <a:avLst/>
          </a:prstGeom>
          <a:solidFill>
            <a:srgbClr val="1B3F5C"/>
          </a:solidFill>
          <a:ln>
            <a:solidFill>
              <a:srgbClr val="1B3F5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4796452-597B-817E-D7F0-FEF1C400A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297" y="3728803"/>
            <a:ext cx="1328817" cy="10865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118760E-67F2-4765-A423-AB3269AE9A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1292" y="3743604"/>
            <a:ext cx="1310716" cy="10717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305DC1-A30E-30C6-959A-45A01E426A2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14" t="3091" r="2945"/>
          <a:stretch/>
        </p:blipFill>
        <p:spPr>
          <a:xfrm>
            <a:off x="8763074" y="1548360"/>
            <a:ext cx="736784" cy="1458665"/>
          </a:xfrm>
          <a:prstGeom prst="rect">
            <a:avLst/>
          </a:prstGeom>
          <a:ln>
            <a:solidFill>
              <a:srgbClr val="1B3F5C"/>
            </a:solidFill>
          </a:ln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CCC2479-75F8-5822-91B0-14E9131F8E8E}"/>
              </a:ext>
            </a:extLst>
          </p:cNvPr>
          <p:cNvSpPr/>
          <p:nvPr/>
        </p:nvSpPr>
        <p:spPr>
          <a:xfrm>
            <a:off x="1725823" y="4138389"/>
            <a:ext cx="1744432" cy="769441"/>
          </a:xfrm>
          <a:prstGeom prst="roundRect">
            <a:avLst/>
          </a:prstGeom>
          <a:solidFill>
            <a:srgbClr val="9FD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2"/>
                </a:solidFill>
              </a:rPr>
              <a:t>IT support service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548F58-B86B-5F17-0BB2-6EA46D24AC51}"/>
              </a:ext>
            </a:extLst>
          </p:cNvPr>
          <p:cNvSpPr txBox="1"/>
          <p:nvPr/>
        </p:nvSpPr>
        <p:spPr>
          <a:xfrm>
            <a:off x="8062815" y="3042429"/>
            <a:ext cx="22241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+mj-lt"/>
              </a:rPr>
              <a:t>S</a:t>
            </a:r>
            <a:r>
              <a:rPr lang="en-US" altLang="zh-CN" sz="2000" b="1" i="0" dirty="0">
                <a:solidFill>
                  <a:schemeClr val="bg1"/>
                </a:solidFill>
                <a:effectLst/>
                <a:latin typeface="+mj-lt"/>
              </a:rPr>
              <a:t>oftware </a:t>
            </a:r>
            <a:r>
              <a:rPr lang="en-US" altLang="zh-CN" sz="2000" b="1" dirty="0">
                <a:solidFill>
                  <a:schemeClr val="bg1"/>
                </a:solidFill>
                <a:latin typeface="+mj-lt"/>
              </a:rPr>
              <a:t>E</a:t>
            </a:r>
            <a:r>
              <a:rPr lang="en-US" altLang="zh-CN" sz="2000" b="1" i="0" dirty="0">
                <a:solidFill>
                  <a:schemeClr val="bg1"/>
                </a:solidFill>
                <a:effectLst/>
                <a:latin typeface="+mj-lt"/>
              </a:rPr>
              <a:t>ngineering</a:t>
            </a:r>
            <a:endParaRPr lang="zh-CN" altLang="en-US" sz="20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D775A00-4FB9-2DA3-BBA9-B33FC78D2457}"/>
              </a:ext>
            </a:extLst>
          </p:cNvPr>
          <p:cNvCxnSpPr/>
          <p:nvPr/>
        </p:nvCxnSpPr>
        <p:spPr>
          <a:xfrm>
            <a:off x="5588000" y="1505379"/>
            <a:ext cx="0" cy="4550399"/>
          </a:xfrm>
          <a:prstGeom prst="line">
            <a:avLst/>
          </a:prstGeom>
          <a:ln w="38100">
            <a:solidFill>
              <a:srgbClr val="1B3F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F8BA966-7CEC-AE9C-7905-EF191362C805}"/>
              </a:ext>
            </a:extLst>
          </p:cNvPr>
          <p:cNvSpPr txBox="1"/>
          <p:nvPr/>
        </p:nvSpPr>
        <p:spPr>
          <a:xfrm>
            <a:off x="5689600" y="5058699"/>
            <a:ext cx="36067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chemeClr val="tx2"/>
                </a:solidFill>
              </a:rPr>
              <a:t>Software development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altLang="zh-CN" sz="1400" dirty="0">
                <a:latin typeface="+mn-lt"/>
                <a:ea typeface="Microsoft YaHei" panose="020B0503020204020204" pitchFamily="34" charset="-122"/>
                <a:sym typeface="+mn-ea"/>
              </a:rPr>
              <a:t>C/C++, Java, </a:t>
            </a:r>
            <a:r>
              <a:rPr lang="en-US" altLang="zh-CN" sz="1400" dirty="0">
                <a:latin typeface="+mn-lt"/>
                <a:ea typeface="Microsoft YaHei" panose="020B0503020204020204" pitchFamily="34" charset="-122"/>
                <a:sym typeface="+mn-ea"/>
              </a:rPr>
              <a:t>Python</a:t>
            </a:r>
            <a:r>
              <a:rPr lang="sv-SE" altLang="zh-CN" sz="1400" dirty="0">
                <a:latin typeface="+mn-lt"/>
                <a:ea typeface="Microsoft YaHei" panose="020B0503020204020204" pitchFamily="34" charset="-122"/>
                <a:sym typeface="+mn-ea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+mn-lt"/>
                <a:ea typeface="Microsoft YaHei" panose="020B0503020204020204" pitchFamily="34" charset="-122"/>
                <a:sym typeface="+mn-ea"/>
              </a:rPr>
              <a:t>back-end/front-end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Windows/Linux/Android/iOS operation system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1A91BD-CBB9-BFA4-5A27-078D79843B10}"/>
              </a:ext>
            </a:extLst>
          </p:cNvPr>
          <p:cNvSpPr txBox="1"/>
          <p:nvPr/>
        </p:nvSpPr>
        <p:spPr>
          <a:xfrm>
            <a:off x="9018498" y="5061061"/>
            <a:ext cx="57876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chemeClr val="tx2"/>
                </a:solidFill>
              </a:rPr>
              <a:t>Project management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altLang="zh-CN" sz="1400" dirty="0">
                <a:latin typeface="+mn-lt"/>
                <a:ea typeface="Microsoft YaHei" panose="020B0503020204020204" pitchFamily="34" charset="-122"/>
                <a:sym typeface="+mn-ea"/>
              </a:rPr>
              <a:t>Agile/waterfall development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Team management 20+ engineers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3338D99-02D0-5049-B3F4-207A2C8DCC44}"/>
              </a:ext>
            </a:extLst>
          </p:cNvPr>
          <p:cNvSpPr txBox="1"/>
          <p:nvPr/>
        </p:nvSpPr>
        <p:spPr>
          <a:xfrm>
            <a:off x="604665" y="892122"/>
            <a:ext cx="11339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</a:rPr>
              <a:t>Back office support and consulting service to meet all kind of Enterprise IT requirements </a:t>
            </a:r>
          </a:p>
        </p:txBody>
      </p:sp>
    </p:spTree>
    <p:extLst>
      <p:ext uri="{BB962C8B-B14F-4D97-AF65-F5344CB8AC3E}">
        <p14:creationId xmlns:p14="http://schemas.microsoft.com/office/powerpoint/2010/main" val="3892051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>
            <a:extLst>
              <a:ext uri="{FF2B5EF4-FFF2-40B4-BE49-F238E27FC236}">
                <a16:creationId xmlns:a16="http://schemas.microsoft.com/office/drawing/2014/main" id="{A96F2512-B618-6375-98CB-963A8332FF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104" y="170915"/>
            <a:ext cx="8042275" cy="1325562"/>
          </a:xfrm>
        </p:spPr>
        <p:txBody>
          <a:bodyPr>
            <a:normAutofit/>
          </a:bodyPr>
          <a:lstStyle/>
          <a:p>
            <a:pPr algn="l"/>
            <a:br>
              <a:rPr lang="en-GB" sz="4000" dirty="0">
                <a:latin typeface="+mj-lt"/>
              </a:rPr>
            </a:br>
            <a:r>
              <a:rPr lang="en-GB" sz="4000" dirty="0">
                <a:latin typeface="+mj-lt"/>
              </a:rPr>
              <a:t>       </a:t>
            </a:r>
            <a:r>
              <a:rPr lang="en-GB" sz="2000" b="1" dirty="0" err="1">
                <a:latin typeface="+mj-lt"/>
              </a:rPr>
              <a:t>Vidoukin</a:t>
            </a:r>
            <a:r>
              <a:rPr lang="en-GB" sz="2000" b="1" dirty="0">
                <a:latin typeface="+mj-lt"/>
              </a:rPr>
              <a:t> IT </a:t>
            </a:r>
            <a:r>
              <a:rPr lang="en-US" altLang="zh-CN" sz="2000" b="1" dirty="0">
                <a:latin typeface="+mj-lt"/>
              </a:rPr>
              <a:t>Operation</a:t>
            </a:r>
            <a:r>
              <a:rPr lang="en-GB" sz="2000" b="1" dirty="0">
                <a:latin typeface="+mj-lt"/>
              </a:rPr>
              <a:t> Service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757C7786-E404-F634-E5EA-D584EC187BF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87224" y="5662613"/>
            <a:ext cx="2178050" cy="565150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+mj-lt"/>
              </a:rPr>
              <a:t>IT Help Desk</a:t>
            </a:r>
          </a:p>
        </p:txBody>
      </p:sp>
      <p:pic>
        <p:nvPicPr>
          <p:cNvPr id="17" name="联机映像占位符 16">
            <a:extLst>
              <a:ext uri="{FF2B5EF4-FFF2-40B4-BE49-F238E27FC236}">
                <a16:creationId xmlns:a16="http://schemas.microsoft.com/office/drawing/2014/main" id="{C54159A2-2CFB-FE90-2F7B-1C152D02826D}"/>
              </a:ext>
            </a:extLst>
          </p:cNvPr>
          <p:cNvPicPr>
            <a:picLocks noGrp="1" noChangeAspect="1"/>
          </p:cNvPicPr>
          <p:nvPr>
            <p:ph type="clipArt" sz="quarter" idx="4294967295"/>
          </p:nvPr>
        </p:nvPicPr>
        <p:blipFill>
          <a:blip r:embed="rId2"/>
          <a:srcRect/>
          <a:stretch/>
        </p:blipFill>
        <p:spPr>
          <a:xfrm>
            <a:off x="857752" y="3188206"/>
            <a:ext cx="2946400" cy="2138363"/>
          </a:xfrm>
        </p:spPr>
      </p:pic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5DC018B8-FD04-39F3-A741-400E8903285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260372" y="5662613"/>
            <a:ext cx="2634042" cy="468312"/>
          </a:xfrm>
        </p:spPr>
        <p:txBody>
          <a:bodyPr>
            <a:noAutofit/>
          </a:bodyPr>
          <a:lstStyle/>
          <a:p>
            <a:r>
              <a:rPr lang="en-GB" sz="2000" dirty="0">
                <a:latin typeface="+mj-lt"/>
              </a:rPr>
              <a:t>On-site IT Support </a:t>
            </a:r>
          </a:p>
        </p:txBody>
      </p:sp>
      <p:pic>
        <p:nvPicPr>
          <p:cNvPr id="20" name="联机映像占位符 19">
            <a:extLst>
              <a:ext uri="{FF2B5EF4-FFF2-40B4-BE49-F238E27FC236}">
                <a16:creationId xmlns:a16="http://schemas.microsoft.com/office/drawing/2014/main" id="{7F26201D-5304-C648-304A-819B1DA5FAEA}"/>
              </a:ext>
            </a:extLst>
          </p:cNvPr>
          <p:cNvPicPr>
            <a:picLocks noGrp="1" noChangeAspect="1"/>
          </p:cNvPicPr>
          <p:nvPr>
            <p:ph type="clipArt"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4260372" y="3188206"/>
            <a:ext cx="3130550" cy="2138363"/>
          </a:xfrm>
        </p:spPr>
      </p:pic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0FFD0293-72F7-CE14-12B1-064427B081D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931108" y="5637213"/>
            <a:ext cx="3009323" cy="565150"/>
          </a:xfrm>
        </p:spPr>
        <p:txBody>
          <a:bodyPr>
            <a:noAutofit/>
          </a:bodyPr>
          <a:lstStyle/>
          <a:p>
            <a:r>
              <a:rPr lang="en-GB" sz="2000" dirty="0">
                <a:latin typeface="+mj-lt"/>
              </a:rPr>
              <a:t>Cyber Security Training</a:t>
            </a:r>
          </a:p>
        </p:txBody>
      </p:sp>
      <p:pic>
        <p:nvPicPr>
          <p:cNvPr id="25" name="联机映像占位符 24">
            <a:extLst>
              <a:ext uri="{FF2B5EF4-FFF2-40B4-BE49-F238E27FC236}">
                <a16:creationId xmlns:a16="http://schemas.microsoft.com/office/drawing/2014/main" id="{B048784C-878F-008B-7355-B4E96018368D}"/>
              </a:ext>
            </a:extLst>
          </p:cNvPr>
          <p:cNvPicPr>
            <a:picLocks noGrp="1" noChangeAspect="1"/>
          </p:cNvPicPr>
          <p:nvPr>
            <p:ph type="clipArt" sz="quarter" idx="4294967295"/>
          </p:nvPr>
        </p:nvPicPr>
        <p:blipFill>
          <a:blip r:embed="rId4"/>
          <a:stretch>
            <a:fillRect/>
          </a:stretch>
        </p:blipFill>
        <p:spPr>
          <a:xfrm>
            <a:off x="7885712" y="3144878"/>
            <a:ext cx="3130550" cy="2176463"/>
          </a:xfrm>
        </p:spPr>
      </p:pic>
      <p:grpSp>
        <p:nvGrpSpPr>
          <p:cNvPr id="33" name="组合 38">
            <a:extLst>
              <a:ext uri="{FF2B5EF4-FFF2-40B4-BE49-F238E27FC236}">
                <a16:creationId xmlns:a16="http://schemas.microsoft.com/office/drawing/2014/main" id="{9F313D0D-65D3-3B47-80D6-E48BB6C88A6B}"/>
              </a:ext>
            </a:extLst>
          </p:cNvPr>
          <p:cNvGrpSpPr/>
          <p:nvPr/>
        </p:nvGrpSpPr>
        <p:grpSpPr>
          <a:xfrm>
            <a:off x="4314120" y="6421973"/>
            <a:ext cx="7740316" cy="392814"/>
            <a:chOff x="4411224" y="6421973"/>
            <a:chExt cx="7740316" cy="392814"/>
          </a:xfrm>
        </p:grpSpPr>
        <p:pic>
          <p:nvPicPr>
            <p:cNvPr id="34" name="图片 49">
              <a:extLst>
                <a:ext uri="{FF2B5EF4-FFF2-40B4-BE49-F238E27FC236}">
                  <a16:creationId xmlns:a16="http://schemas.microsoft.com/office/drawing/2014/main" id="{15D24E65-F12B-8E4E-9480-6633949A2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1568" y="6487211"/>
              <a:ext cx="1037323" cy="327576"/>
            </a:xfrm>
            <a:prstGeom prst="rect">
              <a:avLst/>
            </a:prstGeom>
          </p:spPr>
        </p:pic>
        <p:cxnSp>
          <p:nvCxnSpPr>
            <p:cNvPr id="35" name="直接连接符 38">
              <a:extLst>
                <a:ext uri="{FF2B5EF4-FFF2-40B4-BE49-F238E27FC236}">
                  <a16:creationId xmlns:a16="http://schemas.microsoft.com/office/drawing/2014/main" id="{EDDDD0C3-0CBB-AA46-88B5-F27BAC4EF977}"/>
                </a:ext>
              </a:extLst>
            </p:cNvPr>
            <p:cNvCxnSpPr/>
            <p:nvPr/>
          </p:nvCxnSpPr>
          <p:spPr>
            <a:xfrm>
              <a:off x="4411224" y="6421973"/>
              <a:ext cx="774031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6" name="文本框 51">
              <a:extLst>
                <a:ext uri="{FF2B5EF4-FFF2-40B4-BE49-F238E27FC236}">
                  <a16:creationId xmlns:a16="http://schemas.microsoft.com/office/drawing/2014/main" id="{6C23773A-B017-064A-B7A3-B57118460CE7}"/>
                </a:ext>
              </a:extLst>
            </p:cNvPr>
            <p:cNvSpPr txBox="1"/>
            <p:nvPr/>
          </p:nvSpPr>
          <p:spPr>
            <a:xfrm>
              <a:off x="5897668" y="6543267"/>
              <a:ext cx="51139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PRIVATE &amp; CONFIDENTIAL – DO NOT DIFFUSE WITHOUT VIDOUKIN APPROVAL</a:t>
              </a:r>
              <a:endPara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37" name="组合 23">
            <a:extLst>
              <a:ext uri="{FF2B5EF4-FFF2-40B4-BE49-F238E27FC236}">
                <a16:creationId xmlns:a16="http://schemas.microsoft.com/office/drawing/2014/main" id="{67E39E3B-2EE8-FE4E-A79B-39E8D1FD141F}"/>
              </a:ext>
            </a:extLst>
          </p:cNvPr>
          <p:cNvGrpSpPr/>
          <p:nvPr/>
        </p:nvGrpSpPr>
        <p:grpSpPr>
          <a:xfrm rot="10800000">
            <a:off x="-468176" y="0"/>
            <a:ext cx="1209230" cy="980220"/>
            <a:chOff x="11068049" y="201005"/>
            <a:chExt cx="1513874" cy="1092132"/>
          </a:xfrm>
        </p:grpSpPr>
        <p:sp>
          <p:nvSpPr>
            <p:cNvPr id="38" name="等腰三角形 28">
              <a:extLst>
                <a:ext uri="{FF2B5EF4-FFF2-40B4-BE49-F238E27FC236}">
                  <a16:creationId xmlns:a16="http://schemas.microsoft.com/office/drawing/2014/main" id="{B9A23C46-9D40-F74D-8EF2-96495C16BD29}"/>
                </a:ext>
              </a:extLst>
            </p:cNvPr>
            <p:cNvSpPr/>
            <p:nvPr/>
          </p:nvSpPr>
          <p:spPr>
            <a:xfrm rot="16200000">
              <a:off x="11569360" y="206137"/>
              <a:ext cx="943258" cy="1081868"/>
            </a:xfrm>
            <a:prstGeom prst="triangle">
              <a:avLst/>
            </a:prstGeom>
            <a:noFill/>
            <a:ln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22000">
                    <a:schemeClr val="bg1">
                      <a:lumMod val="75000"/>
                    </a:schemeClr>
                  </a:gs>
                  <a:gs pos="85000">
                    <a:srgbClr val="C8C9CB">
                      <a:alpha val="0"/>
                    </a:srgbClr>
                  </a:gs>
                  <a:gs pos="39000">
                    <a:schemeClr val="bg1">
                      <a:lumMod val="65000"/>
                      <a:alpha val="64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Noto Sans S Chinese Light" panose="020B0300000000000000" pitchFamily="34" charset="-122"/>
              </a:endParaRPr>
            </a:p>
          </p:txBody>
        </p:sp>
        <p:sp>
          <p:nvSpPr>
            <p:cNvPr id="39" name="等腰三角形 29">
              <a:extLst>
                <a:ext uri="{FF2B5EF4-FFF2-40B4-BE49-F238E27FC236}">
                  <a16:creationId xmlns:a16="http://schemas.microsoft.com/office/drawing/2014/main" id="{CB385F23-A0D4-044D-B160-392A14E6D3D6}"/>
                </a:ext>
              </a:extLst>
            </p:cNvPr>
            <p:cNvSpPr/>
            <p:nvPr/>
          </p:nvSpPr>
          <p:spPr>
            <a:xfrm rot="16200000">
              <a:off x="11148292" y="120762"/>
              <a:ext cx="1092132" cy="1252618"/>
            </a:xfrm>
            <a:prstGeom prst="triangle">
              <a:avLst/>
            </a:prstGeom>
            <a:noFill/>
            <a:ln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22000">
                    <a:schemeClr val="bg1">
                      <a:lumMod val="75000"/>
                    </a:schemeClr>
                  </a:gs>
                  <a:gs pos="85000">
                    <a:srgbClr val="C8C9CB">
                      <a:alpha val="0"/>
                    </a:srgbClr>
                  </a:gs>
                  <a:gs pos="39000">
                    <a:schemeClr val="bg1">
                      <a:lumMod val="65000"/>
                      <a:alpha val="64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Noto Sans S Chinese Light" panose="020B0300000000000000" pitchFamily="34" charset="-122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EA0E8C68-7094-FC9A-D0D0-D44B88757429}"/>
              </a:ext>
            </a:extLst>
          </p:cNvPr>
          <p:cNvSpPr txBox="1"/>
          <p:nvPr/>
        </p:nvSpPr>
        <p:spPr>
          <a:xfrm>
            <a:off x="897168" y="96729"/>
            <a:ext cx="5334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>
                    <a:lumMod val="50000"/>
                  </a:schemeClr>
                </a:solidFill>
              </a:rPr>
              <a:t>IT Operation Service - 1 </a:t>
            </a:r>
          </a:p>
        </p:txBody>
      </p:sp>
    </p:spTree>
    <p:extLst>
      <p:ext uri="{BB962C8B-B14F-4D97-AF65-F5344CB8AC3E}">
        <p14:creationId xmlns:p14="http://schemas.microsoft.com/office/powerpoint/2010/main" val="3298770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/>
          <p:cNvSpPr/>
          <p:nvPr/>
        </p:nvSpPr>
        <p:spPr>
          <a:xfrm>
            <a:off x="3810" y="1122680"/>
            <a:ext cx="12192635" cy="51574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Freeform: Shape 35"/>
          <p:cNvSpPr/>
          <p:nvPr/>
        </p:nvSpPr>
        <p:spPr>
          <a:xfrm>
            <a:off x="3788" y="4048723"/>
            <a:ext cx="12188237" cy="2343178"/>
          </a:xfrm>
          <a:custGeom>
            <a:avLst/>
            <a:gdLst>
              <a:gd name="connsiteX0" fmla="*/ 2090080 w 12191999"/>
              <a:gd name="connsiteY0" fmla="*/ 0 h 2924944"/>
              <a:gd name="connsiteX1" fmla="*/ 2234097 w 12191999"/>
              <a:gd name="connsiteY1" fmla="*/ 252028 h 2924944"/>
              <a:gd name="connsiteX2" fmla="*/ 4615236 w 12191999"/>
              <a:gd name="connsiteY2" fmla="*/ 252028 h 2924944"/>
              <a:gd name="connsiteX3" fmla="*/ 4759252 w 12191999"/>
              <a:gd name="connsiteY3" fmla="*/ 0 h 2924944"/>
              <a:gd name="connsiteX4" fmla="*/ 4903268 w 12191999"/>
              <a:gd name="connsiteY4" fmla="*/ 252028 h 2924944"/>
              <a:gd name="connsiteX5" fmla="*/ 7283914 w 12191999"/>
              <a:gd name="connsiteY5" fmla="*/ 252028 h 2924944"/>
              <a:gd name="connsiteX6" fmla="*/ 7427930 w 12191999"/>
              <a:gd name="connsiteY6" fmla="*/ 0 h 2924944"/>
              <a:gd name="connsiteX7" fmla="*/ 7571946 w 12191999"/>
              <a:gd name="connsiteY7" fmla="*/ 252028 h 2924944"/>
              <a:gd name="connsiteX8" fmla="*/ 9952592 w 12191999"/>
              <a:gd name="connsiteY8" fmla="*/ 252028 h 2924944"/>
              <a:gd name="connsiteX9" fmla="*/ 10096608 w 12191999"/>
              <a:gd name="connsiteY9" fmla="*/ 0 h 2924944"/>
              <a:gd name="connsiteX10" fmla="*/ 10240624 w 12191999"/>
              <a:gd name="connsiteY10" fmla="*/ 252028 h 2924944"/>
              <a:gd name="connsiteX11" fmla="*/ 12191999 w 12191999"/>
              <a:gd name="connsiteY11" fmla="*/ 252028 h 2924944"/>
              <a:gd name="connsiteX12" fmla="*/ 12191999 w 12191999"/>
              <a:gd name="connsiteY12" fmla="*/ 2924944 h 2924944"/>
              <a:gd name="connsiteX13" fmla="*/ 0 w 12191999"/>
              <a:gd name="connsiteY13" fmla="*/ 2924944 h 2924944"/>
              <a:gd name="connsiteX14" fmla="*/ 0 w 12191999"/>
              <a:gd name="connsiteY14" fmla="*/ 252028 h 2924944"/>
              <a:gd name="connsiteX15" fmla="*/ 1946064 w 12191999"/>
              <a:gd name="connsiteY15" fmla="*/ 252028 h 292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2924944">
                <a:moveTo>
                  <a:pt x="2090080" y="0"/>
                </a:moveTo>
                <a:lnTo>
                  <a:pt x="2234097" y="252028"/>
                </a:lnTo>
                <a:lnTo>
                  <a:pt x="4615236" y="252028"/>
                </a:lnTo>
                <a:lnTo>
                  <a:pt x="4759252" y="0"/>
                </a:lnTo>
                <a:lnTo>
                  <a:pt x="4903268" y="252028"/>
                </a:lnTo>
                <a:lnTo>
                  <a:pt x="7283914" y="252028"/>
                </a:lnTo>
                <a:lnTo>
                  <a:pt x="7427930" y="0"/>
                </a:lnTo>
                <a:lnTo>
                  <a:pt x="7571946" y="252028"/>
                </a:lnTo>
                <a:lnTo>
                  <a:pt x="9952592" y="252028"/>
                </a:lnTo>
                <a:lnTo>
                  <a:pt x="10096608" y="0"/>
                </a:lnTo>
                <a:lnTo>
                  <a:pt x="10240624" y="252028"/>
                </a:lnTo>
                <a:lnTo>
                  <a:pt x="12191999" y="252028"/>
                </a:lnTo>
                <a:lnTo>
                  <a:pt x="12191999" y="2924944"/>
                </a:lnTo>
                <a:lnTo>
                  <a:pt x="0" y="2924944"/>
                </a:lnTo>
                <a:lnTo>
                  <a:pt x="0" y="252028"/>
                </a:lnTo>
                <a:lnTo>
                  <a:pt x="1946064" y="25202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 defTabSz="1218565"/>
            <a:endParaRPr sz="240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华文细黑" panose="02010600040101010101" charset="-122"/>
            </a:endParaRPr>
          </a:p>
        </p:txBody>
      </p:sp>
      <p:sp>
        <p:nvSpPr>
          <p:cNvPr id="54" name="Oval 2"/>
          <p:cNvSpPr/>
          <p:nvPr/>
        </p:nvSpPr>
        <p:spPr>
          <a:xfrm>
            <a:off x="1122768" y="1914682"/>
            <a:ext cx="1942555" cy="1943154"/>
          </a:xfrm>
          <a:prstGeom prst="ellipse">
            <a:avLst/>
          </a:prstGeom>
          <a:solidFill>
            <a:schemeClr val="accent1"/>
          </a:solidFill>
          <a:ln w="120650" cmpd="thickThin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 defTabSz="1218565"/>
            <a:endParaRPr sz="2400" dirty="0">
              <a:solidFill>
                <a:srgbClr val="FFFFFF"/>
              </a:solidFill>
              <a:latin typeface="华文细黑" panose="02010600040101010101" charset="-122"/>
              <a:ea typeface="思源黑体 CN Bold"/>
              <a:sym typeface="华文细黑" panose="02010600040101010101" charset="-122"/>
            </a:endParaRPr>
          </a:p>
        </p:txBody>
      </p:sp>
      <p:sp>
        <p:nvSpPr>
          <p:cNvPr id="55" name="Oval 4"/>
          <p:cNvSpPr/>
          <p:nvPr/>
        </p:nvSpPr>
        <p:spPr>
          <a:xfrm>
            <a:off x="1196226" y="1980990"/>
            <a:ext cx="1795639" cy="1810539"/>
          </a:xfrm>
          <a:prstGeom prst="ellipse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 defTabSz="1218565"/>
            <a:endParaRPr sz="2400" dirty="0">
              <a:solidFill>
                <a:srgbClr val="FFFFFF"/>
              </a:solidFill>
              <a:latin typeface="华文细黑" panose="02010600040101010101" charset="-122"/>
              <a:ea typeface="思源黑体 CN Bold"/>
              <a:sym typeface="华文细黑" panose="02010600040101010101" charset="-122"/>
            </a:endParaRPr>
          </a:p>
        </p:txBody>
      </p:sp>
      <p:sp>
        <p:nvSpPr>
          <p:cNvPr id="56" name="Oval 6"/>
          <p:cNvSpPr/>
          <p:nvPr/>
        </p:nvSpPr>
        <p:spPr>
          <a:xfrm>
            <a:off x="3833895" y="1991860"/>
            <a:ext cx="1930623" cy="1931217"/>
          </a:xfrm>
          <a:prstGeom prst="ellipse">
            <a:avLst/>
          </a:prstGeom>
          <a:solidFill>
            <a:schemeClr val="accent2"/>
          </a:solidFill>
          <a:ln w="120650" cmpd="thickThin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 defTabSz="1218565"/>
            <a:endParaRPr sz="2400" dirty="0">
              <a:solidFill>
                <a:srgbClr val="FFFFFF"/>
              </a:solidFill>
              <a:latin typeface="华文细黑" panose="02010600040101010101" charset="-122"/>
              <a:ea typeface="思源黑体 CN Bold"/>
              <a:sym typeface="华文细黑" panose="02010600040101010101" charset="-122"/>
            </a:endParaRPr>
          </a:p>
        </p:txBody>
      </p:sp>
      <p:sp>
        <p:nvSpPr>
          <p:cNvPr id="57" name="Oval 8"/>
          <p:cNvSpPr/>
          <p:nvPr/>
        </p:nvSpPr>
        <p:spPr>
          <a:xfrm>
            <a:off x="3906902" y="2057760"/>
            <a:ext cx="1784609" cy="1799417"/>
          </a:xfrm>
          <a:prstGeom prst="ellipse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 defTabSz="1218565"/>
            <a:endParaRPr sz="2400" dirty="0">
              <a:solidFill>
                <a:srgbClr val="FFFFFF"/>
              </a:solidFill>
              <a:latin typeface="华文细黑" panose="02010600040101010101" charset="-122"/>
              <a:ea typeface="思源黑体 CN Bold"/>
              <a:sym typeface="华文细黑" panose="02010600040101010101" charset="-122"/>
            </a:endParaRPr>
          </a:p>
        </p:txBody>
      </p:sp>
      <p:sp>
        <p:nvSpPr>
          <p:cNvPr id="58" name="Oval 10"/>
          <p:cNvSpPr/>
          <p:nvPr/>
        </p:nvSpPr>
        <p:spPr>
          <a:xfrm>
            <a:off x="9115311" y="1968925"/>
            <a:ext cx="1941623" cy="1942223"/>
          </a:xfrm>
          <a:prstGeom prst="ellipse">
            <a:avLst/>
          </a:prstGeom>
          <a:solidFill>
            <a:schemeClr val="accent4"/>
          </a:solidFill>
          <a:ln w="120650" cmpd="thickThin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 defTabSz="1218565"/>
            <a:endParaRPr sz="2400" dirty="0">
              <a:solidFill>
                <a:srgbClr val="FFFFFF"/>
              </a:solidFill>
              <a:latin typeface="华文细黑" panose="02010600040101010101" charset="-122"/>
              <a:ea typeface="思源黑体 CN Bold"/>
              <a:sym typeface="华文细黑" panose="02010600040101010101" charset="-122"/>
            </a:endParaRPr>
          </a:p>
        </p:txBody>
      </p:sp>
      <p:sp>
        <p:nvSpPr>
          <p:cNvPr id="59" name="Oval 12"/>
          <p:cNvSpPr/>
          <p:nvPr/>
        </p:nvSpPr>
        <p:spPr>
          <a:xfrm>
            <a:off x="9188732" y="2035199"/>
            <a:ext cx="1794779" cy="1809671"/>
          </a:xfrm>
          <a:prstGeom prst="ellipse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 defTabSz="1218565"/>
            <a:endParaRPr sz="2400" dirty="0">
              <a:solidFill>
                <a:srgbClr val="FFFFFF"/>
              </a:solidFill>
              <a:latin typeface="华文细黑" panose="02010600040101010101" charset="-122"/>
              <a:ea typeface="思源黑体 CN Bold"/>
              <a:sym typeface="华文细黑" panose="02010600040101010101" charset="-122"/>
            </a:endParaRPr>
          </a:p>
        </p:txBody>
      </p:sp>
      <p:sp>
        <p:nvSpPr>
          <p:cNvPr id="60" name="Oval 14"/>
          <p:cNvSpPr/>
          <p:nvPr/>
        </p:nvSpPr>
        <p:spPr>
          <a:xfrm>
            <a:off x="6533098" y="1914660"/>
            <a:ext cx="1941623" cy="1942223"/>
          </a:xfrm>
          <a:prstGeom prst="ellipse">
            <a:avLst/>
          </a:prstGeom>
          <a:solidFill>
            <a:schemeClr val="accent3"/>
          </a:solidFill>
          <a:ln w="120650" cmpd="thickThin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 defTabSz="1218565"/>
            <a:endParaRPr sz="2400" dirty="0">
              <a:solidFill>
                <a:srgbClr val="FFFFFF"/>
              </a:solidFill>
              <a:latin typeface="华文细黑" panose="02010600040101010101" charset="-122"/>
              <a:ea typeface="思源黑体 CN Bold"/>
              <a:sym typeface="华文细黑" panose="02010600040101010101" charset="-122"/>
            </a:endParaRPr>
          </a:p>
        </p:txBody>
      </p:sp>
      <p:sp>
        <p:nvSpPr>
          <p:cNvPr id="61" name="Oval 16"/>
          <p:cNvSpPr/>
          <p:nvPr/>
        </p:nvSpPr>
        <p:spPr>
          <a:xfrm>
            <a:off x="6606519" y="1980934"/>
            <a:ext cx="1794779" cy="1809671"/>
          </a:xfrm>
          <a:prstGeom prst="ellipse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 defTabSz="1218565"/>
            <a:endParaRPr sz="2400" dirty="0">
              <a:solidFill>
                <a:srgbClr val="FFFFFF"/>
              </a:solidFill>
              <a:latin typeface="华文细黑" panose="02010600040101010101" charset="-122"/>
              <a:ea typeface="思源黑体 CN Bold"/>
              <a:sym typeface="华文细黑" panose="02010600040101010101" charset="-122"/>
            </a:endParaRPr>
          </a:p>
        </p:txBody>
      </p:sp>
      <p:sp>
        <p:nvSpPr>
          <p:cNvPr id="62" name="Freeform: Shape 19"/>
          <p:cNvSpPr/>
          <p:nvPr/>
        </p:nvSpPr>
        <p:spPr bwMode="auto">
          <a:xfrm rot="16200000">
            <a:off x="1067479" y="2035271"/>
            <a:ext cx="522456" cy="52229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lIns="91412" tIns="45706" rIns="91412" bIns="45706" anchor="ctr"/>
          <a:lstStyle/>
          <a:p>
            <a:pPr algn="ctr" defTabSz="1218565"/>
            <a:endParaRPr sz="2400" dirty="0">
              <a:solidFill>
                <a:srgbClr val="000000"/>
              </a:solidFill>
              <a:latin typeface="华文细黑" panose="02010600040101010101" charset="-122"/>
              <a:ea typeface="思源黑体 CN Bold"/>
              <a:sym typeface="华文细黑" panose="02010600040101010101" charset="-122"/>
            </a:endParaRPr>
          </a:p>
        </p:txBody>
      </p:sp>
      <p:sp>
        <p:nvSpPr>
          <p:cNvPr id="63" name="TextBox 20"/>
          <p:cNvSpPr txBox="1"/>
          <p:nvPr/>
        </p:nvSpPr>
        <p:spPr>
          <a:xfrm>
            <a:off x="1108577" y="2129487"/>
            <a:ext cx="412166" cy="338554"/>
          </a:xfrm>
          <a:prstGeom prst="rect">
            <a:avLst/>
          </a:prstGeom>
          <a:noFill/>
        </p:spPr>
        <p:txBody>
          <a:bodyPr wrap="none" lIns="91412" tIns="45706" rIns="91412" bIns="45706">
            <a:normAutofit/>
          </a:bodyPr>
          <a:lstStyle/>
          <a:p>
            <a:pPr algn="ctr" defTabSz="1218565"/>
            <a:r>
              <a:rPr lang="en-US" sz="1600" b="1" dirty="0">
                <a:solidFill>
                  <a:srgbClr val="FFFFFF"/>
                </a:solidFill>
                <a:latin typeface="华文细黑" panose="02010600040101010101" charset="-122"/>
                <a:ea typeface="思源黑体 CN Bold"/>
                <a:sym typeface="华文细黑" panose="02010600040101010101" charset="-122"/>
              </a:rPr>
              <a:t>01</a:t>
            </a:r>
          </a:p>
        </p:txBody>
      </p:sp>
      <p:sp>
        <p:nvSpPr>
          <p:cNvPr id="64" name="Freeform: Shape 22"/>
          <p:cNvSpPr/>
          <p:nvPr/>
        </p:nvSpPr>
        <p:spPr bwMode="auto">
          <a:xfrm rot="16200000">
            <a:off x="3774425" y="2112741"/>
            <a:ext cx="522456" cy="52229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lIns="91412" tIns="45706" rIns="91412" bIns="45706" anchor="ctr"/>
          <a:lstStyle/>
          <a:p>
            <a:pPr algn="ctr" defTabSz="1218565"/>
            <a:endParaRPr sz="2400" dirty="0">
              <a:solidFill>
                <a:srgbClr val="000000"/>
              </a:solidFill>
              <a:latin typeface="华文细黑" panose="02010600040101010101" charset="-122"/>
              <a:ea typeface="思源黑体 CN Bold"/>
              <a:sym typeface="华文细黑" panose="02010600040101010101" charset="-122"/>
            </a:endParaRPr>
          </a:p>
        </p:txBody>
      </p:sp>
      <p:sp>
        <p:nvSpPr>
          <p:cNvPr id="65" name="TextBox 23"/>
          <p:cNvSpPr txBox="1"/>
          <p:nvPr/>
        </p:nvSpPr>
        <p:spPr>
          <a:xfrm>
            <a:off x="3826943" y="2206957"/>
            <a:ext cx="412166" cy="338554"/>
          </a:xfrm>
          <a:prstGeom prst="rect">
            <a:avLst/>
          </a:prstGeom>
          <a:noFill/>
        </p:spPr>
        <p:txBody>
          <a:bodyPr wrap="none" lIns="91412" tIns="45706" rIns="91412" bIns="45706">
            <a:normAutofit/>
          </a:bodyPr>
          <a:lstStyle/>
          <a:p>
            <a:pPr algn="ctr" defTabSz="1218565"/>
            <a:r>
              <a:rPr lang="en-US" sz="1600" b="1" dirty="0">
                <a:solidFill>
                  <a:srgbClr val="FFFFFF"/>
                </a:solidFill>
                <a:latin typeface="华文细黑" panose="02010600040101010101" charset="-122"/>
                <a:ea typeface="思源黑体 CN Bold"/>
                <a:sym typeface="华文细黑" panose="02010600040101010101" charset="-122"/>
              </a:rPr>
              <a:t>02</a:t>
            </a:r>
          </a:p>
        </p:txBody>
      </p:sp>
      <p:sp>
        <p:nvSpPr>
          <p:cNvPr id="66" name="Freeform: Shape 25"/>
          <p:cNvSpPr/>
          <p:nvPr/>
        </p:nvSpPr>
        <p:spPr bwMode="auto">
          <a:xfrm rot="16200000">
            <a:off x="6481371" y="2035271"/>
            <a:ext cx="522456" cy="52229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lIns="91412" tIns="45706" rIns="91412" bIns="45706" anchor="ctr"/>
          <a:lstStyle/>
          <a:p>
            <a:pPr algn="ctr" defTabSz="1218565"/>
            <a:endParaRPr sz="2400" dirty="0">
              <a:solidFill>
                <a:srgbClr val="000000"/>
              </a:solidFill>
              <a:latin typeface="华文细黑" panose="02010600040101010101" charset="-122"/>
              <a:ea typeface="思源黑体 CN Bold"/>
              <a:sym typeface="华文细黑" panose="02010600040101010101" charset="-122"/>
            </a:endParaRPr>
          </a:p>
        </p:txBody>
      </p:sp>
      <p:sp>
        <p:nvSpPr>
          <p:cNvPr id="67" name="TextBox 26"/>
          <p:cNvSpPr txBox="1"/>
          <p:nvPr/>
        </p:nvSpPr>
        <p:spPr>
          <a:xfrm>
            <a:off x="6540619" y="2129487"/>
            <a:ext cx="412166" cy="338554"/>
          </a:xfrm>
          <a:prstGeom prst="rect">
            <a:avLst/>
          </a:prstGeom>
          <a:noFill/>
        </p:spPr>
        <p:txBody>
          <a:bodyPr wrap="none" lIns="91412" tIns="45706" rIns="91412" bIns="45706">
            <a:normAutofit/>
          </a:bodyPr>
          <a:lstStyle/>
          <a:p>
            <a:pPr algn="ctr" defTabSz="1218565"/>
            <a:r>
              <a:rPr lang="en-US" sz="1600" b="1" dirty="0">
                <a:solidFill>
                  <a:srgbClr val="FFFFFF"/>
                </a:solidFill>
                <a:latin typeface="华文细黑" panose="02010600040101010101" charset="-122"/>
                <a:ea typeface="思源黑体 CN Bold"/>
                <a:sym typeface="华文细黑" panose="02010600040101010101" charset="-122"/>
              </a:rPr>
              <a:t>03</a:t>
            </a:r>
          </a:p>
        </p:txBody>
      </p:sp>
      <p:sp>
        <p:nvSpPr>
          <p:cNvPr id="68" name="Freeform: Shape 28"/>
          <p:cNvSpPr/>
          <p:nvPr/>
        </p:nvSpPr>
        <p:spPr bwMode="auto">
          <a:xfrm rot="16200000">
            <a:off x="9060046" y="2147031"/>
            <a:ext cx="522456" cy="52229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lIns="91412" tIns="45706" rIns="91412" bIns="45706" anchor="ctr"/>
          <a:lstStyle/>
          <a:p>
            <a:pPr algn="ctr" defTabSz="1218565"/>
            <a:endParaRPr sz="2400" dirty="0">
              <a:solidFill>
                <a:srgbClr val="000000"/>
              </a:solidFill>
              <a:latin typeface="华文细黑" panose="02010600040101010101" charset="-122"/>
              <a:ea typeface="思源黑体 CN Bold"/>
              <a:sym typeface="华文细黑" panose="02010600040101010101" charset="-122"/>
            </a:endParaRPr>
          </a:p>
        </p:txBody>
      </p:sp>
      <p:sp>
        <p:nvSpPr>
          <p:cNvPr id="69" name="TextBox 29"/>
          <p:cNvSpPr txBox="1"/>
          <p:nvPr/>
        </p:nvSpPr>
        <p:spPr>
          <a:xfrm>
            <a:off x="9112060" y="2241247"/>
            <a:ext cx="412166" cy="338554"/>
          </a:xfrm>
          <a:prstGeom prst="rect">
            <a:avLst/>
          </a:prstGeom>
          <a:noFill/>
        </p:spPr>
        <p:txBody>
          <a:bodyPr wrap="none" lIns="91412" tIns="45706" rIns="91412" bIns="45706">
            <a:normAutofit/>
          </a:bodyPr>
          <a:lstStyle/>
          <a:p>
            <a:pPr algn="ctr" defTabSz="1218565"/>
            <a:r>
              <a:rPr lang="en-US" sz="1600" b="1" dirty="0">
                <a:solidFill>
                  <a:srgbClr val="FFFFFF"/>
                </a:solidFill>
                <a:latin typeface="华文细黑" panose="02010600040101010101" charset="-122"/>
                <a:ea typeface="思源黑体 CN Bold"/>
                <a:sym typeface="华文细黑" panose="02010600040101010101" charset="-122"/>
              </a:rPr>
              <a:t>04</a:t>
            </a:r>
          </a:p>
        </p:txBody>
      </p:sp>
      <p:sp>
        <p:nvSpPr>
          <p:cNvPr id="70" name="TextBox 24"/>
          <p:cNvSpPr txBox="1"/>
          <p:nvPr/>
        </p:nvSpPr>
        <p:spPr>
          <a:xfrm>
            <a:off x="847995" y="4388185"/>
            <a:ext cx="2492997" cy="400926"/>
          </a:xfrm>
          <a:prstGeom prst="rect">
            <a:avLst/>
          </a:prstGeom>
        </p:spPr>
        <p:txBody>
          <a:bodyPr vert="horz" wrap="none" lIns="95970" tIns="95970" rIns="95970" bIns="95970" anchor="b" anchorCtr="1">
            <a:noAutofit/>
          </a:bodyPr>
          <a:lstStyle/>
          <a:p>
            <a:pPr algn="ctr" defTabSz="1218565"/>
            <a:r>
              <a:rPr lang="en-US" altLang="zh-CN" sz="2000" b="1" kern="900" dirty="0">
                <a:solidFill>
                  <a:srgbClr val="FFFFFF"/>
                </a:solidFill>
                <a:latin typeface="+mj-lt"/>
                <a:ea typeface="微软雅黑" panose="020B0503020204020204" charset="-122"/>
                <a:cs typeface="+mn-ea"/>
                <a:sym typeface="华文细黑" panose="02010600040101010101" charset="-122"/>
              </a:rPr>
              <a:t>IT</a:t>
            </a:r>
            <a:r>
              <a:rPr lang="zh-CN" altLang="en-US" sz="2000" b="1" kern="900" dirty="0">
                <a:solidFill>
                  <a:srgbClr val="FFFFFF"/>
                </a:solidFill>
                <a:latin typeface="+mj-lt"/>
                <a:ea typeface="微软雅黑" panose="020B0503020204020204" charset="-122"/>
                <a:cs typeface="+mn-ea"/>
                <a:sym typeface="华文细黑" panose="02010600040101010101" charset="-122"/>
              </a:rPr>
              <a:t> </a:t>
            </a:r>
            <a:r>
              <a:rPr lang="en-US" altLang="zh-CN" sz="2000" b="1" kern="900" dirty="0">
                <a:solidFill>
                  <a:srgbClr val="FFFFFF"/>
                </a:solidFill>
                <a:latin typeface="+mj-lt"/>
                <a:ea typeface="微软雅黑" panose="020B0503020204020204" charset="-122"/>
                <a:cs typeface="+mn-ea"/>
                <a:sym typeface="华文细黑" panose="02010600040101010101" charset="-122"/>
              </a:rPr>
              <a:t>Connect</a:t>
            </a:r>
            <a:endParaRPr lang="zh-CN" altLang="en-US" sz="2000" b="1" kern="900" dirty="0">
              <a:solidFill>
                <a:srgbClr val="FFFFFF"/>
              </a:solidFill>
              <a:latin typeface="+mj-lt"/>
              <a:ea typeface="微软雅黑" panose="020B0503020204020204" charset="-122"/>
              <a:cs typeface="+mn-ea"/>
              <a:sym typeface="华文细黑" panose="02010600040101010101" charset="-122"/>
            </a:endParaRPr>
          </a:p>
        </p:txBody>
      </p:sp>
      <p:sp>
        <p:nvSpPr>
          <p:cNvPr id="71" name="TextBox 31"/>
          <p:cNvSpPr txBox="1"/>
          <p:nvPr/>
        </p:nvSpPr>
        <p:spPr>
          <a:xfrm>
            <a:off x="3576667" y="4680075"/>
            <a:ext cx="2492997" cy="400926"/>
          </a:xfrm>
          <a:prstGeom prst="rect">
            <a:avLst/>
          </a:prstGeom>
        </p:spPr>
        <p:txBody>
          <a:bodyPr vert="horz" wrap="none" lIns="95970" tIns="95970" rIns="95970" bIns="95970" anchor="b" anchorCtr="1">
            <a:noAutofit/>
          </a:bodyPr>
          <a:lstStyle/>
          <a:p>
            <a:pPr defTabSz="1218565"/>
            <a:r>
              <a:rPr lang="en-US" altLang="zh-CN" sz="2000" b="1" kern="900" dirty="0">
                <a:solidFill>
                  <a:srgbClr val="FFFFFF"/>
                </a:solidFill>
                <a:latin typeface="+mj-lt"/>
                <a:ea typeface="微软雅黑" panose="020B0503020204020204" charset="-122"/>
                <a:cs typeface="+mn-ea"/>
                <a:sym typeface="华文细黑" panose="02010600040101010101" charset="-122"/>
              </a:rPr>
              <a:t>Hardware Issues </a:t>
            </a:r>
          </a:p>
          <a:p>
            <a:pPr defTabSz="1218565"/>
            <a:r>
              <a:rPr lang="en-US" altLang="zh-CN" sz="2000" b="1" kern="900" dirty="0">
                <a:solidFill>
                  <a:srgbClr val="FFFFFF"/>
                </a:solidFill>
                <a:latin typeface="+mj-lt"/>
                <a:ea typeface="微软雅黑" panose="020B0503020204020204" charset="-122"/>
                <a:cs typeface="+mn-ea"/>
                <a:sym typeface="华文细黑" panose="02010600040101010101" charset="-122"/>
              </a:rPr>
              <a:t>Diagnosis &amp; Resolving</a:t>
            </a:r>
            <a:endParaRPr lang="zh-CN" altLang="en-US" sz="2000" b="1" kern="900" dirty="0">
              <a:solidFill>
                <a:srgbClr val="FFFFFF"/>
              </a:solidFill>
              <a:latin typeface="+mj-lt"/>
              <a:ea typeface="微软雅黑" panose="020B0503020204020204" charset="-122"/>
              <a:cs typeface="+mn-ea"/>
              <a:sym typeface="华文细黑" panose="02010600040101010101" charset="-122"/>
            </a:endParaRPr>
          </a:p>
        </p:txBody>
      </p:sp>
      <p:sp>
        <p:nvSpPr>
          <p:cNvPr id="72" name="TextBox 34"/>
          <p:cNvSpPr txBox="1"/>
          <p:nvPr/>
        </p:nvSpPr>
        <p:spPr>
          <a:xfrm>
            <a:off x="6431031" y="4680075"/>
            <a:ext cx="2492997" cy="400926"/>
          </a:xfrm>
          <a:prstGeom prst="rect">
            <a:avLst/>
          </a:prstGeom>
        </p:spPr>
        <p:txBody>
          <a:bodyPr vert="horz" wrap="none" lIns="95970" tIns="95970" rIns="95970" bIns="95970" anchor="b" anchorCtr="1">
            <a:noAutofit/>
          </a:bodyPr>
          <a:lstStyle/>
          <a:p>
            <a:pPr defTabSz="1218565"/>
            <a:r>
              <a:rPr lang="en-US" altLang="zh-CN" sz="2000" b="1" kern="900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+mn-ea"/>
                <a:sym typeface="华文细黑" panose="02010600040101010101" charset="-122"/>
              </a:rPr>
              <a:t>Software Issues</a:t>
            </a:r>
          </a:p>
          <a:p>
            <a:pPr defTabSz="1218565"/>
            <a:r>
              <a:rPr lang="en-US" altLang="zh-CN" sz="2000" b="1" kern="900" dirty="0">
                <a:solidFill>
                  <a:srgbClr val="FFFFFF"/>
                </a:solidFill>
                <a:latin typeface="+mj-lt"/>
                <a:ea typeface="微软雅黑" panose="020B0503020204020204" charset="-122"/>
                <a:cs typeface="+mn-ea"/>
                <a:sym typeface="华文细黑" panose="02010600040101010101" charset="-122"/>
              </a:rPr>
              <a:t>Diagnosis &amp; Resolving</a:t>
            </a:r>
            <a:endParaRPr lang="zh-CN" altLang="en-US" sz="2000" b="1" kern="900" dirty="0">
              <a:solidFill>
                <a:srgbClr val="FFFFFF"/>
              </a:solidFill>
              <a:latin typeface="+mj-lt"/>
              <a:ea typeface="微软雅黑" panose="020B0503020204020204" charset="-122"/>
              <a:cs typeface="+mn-ea"/>
              <a:sym typeface="华文细黑" panose="02010600040101010101" charset="-122"/>
            </a:endParaRPr>
          </a:p>
        </p:txBody>
      </p:sp>
      <p:sp>
        <p:nvSpPr>
          <p:cNvPr id="73" name="TextBox 42"/>
          <p:cNvSpPr txBox="1"/>
          <p:nvPr/>
        </p:nvSpPr>
        <p:spPr>
          <a:xfrm>
            <a:off x="9037231" y="4430571"/>
            <a:ext cx="2492998" cy="400926"/>
          </a:xfrm>
          <a:prstGeom prst="rect">
            <a:avLst/>
          </a:prstGeom>
        </p:spPr>
        <p:txBody>
          <a:bodyPr vert="horz" wrap="none" lIns="95970" tIns="95970" rIns="95970" bIns="95970" anchor="b" anchorCtr="1">
            <a:noAutofit/>
          </a:bodyPr>
          <a:lstStyle/>
          <a:p>
            <a:pPr algn="ctr" defTabSz="1218565"/>
            <a:r>
              <a:rPr lang="en-US" altLang="zh-CN" sz="2000" b="1" kern="900" dirty="0">
                <a:solidFill>
                  <a:srgbClr val="FFFFFF"/>
                </a:solidFill>
                <a:ea typeface="微软雅黑" panose="020B0503020204020204" charset="-122"/>
                <a:cs typeface="+mn-ea"/>
                <a:sym typeface="华文细黑" panose="02010600040101010101" charset="-122"/>
              </a:rPr>
              <a:t>IT Routine Check</a:t>
            </a:r>
            <a:endParaRPr lang="zh-CN" altLang="en-US" sz="2000" b="1" kern="9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华文细黑" panose="02010600040101010101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3572247" y="5005432"/>
            <a:ext cx="24250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600" b="1" dirty="0">
                <a:solidFill>
                  <a:schemeClr val="bg1"/>
                </a:solidFill>
                <a:latin typeface="+mj-lt"/>
                <a:ea typeface="微软雅黑" panose="020B0503020204020204" charset="-122"/>
              </a:rPr>
              <a:t>Notebook PC</a:t>
            </a:r>
            <a:endParaRPr lang="zh-CN" altLang="en-US" sz="1600" b="1" dirty="0">
              <a:solidFill>
                <a:schemeClr val="bg1"/>
              </a:solidFill>
              <a:latin typeface="+mj-lt"/>
              <a:ea typeface="微软雅黑" panose="020B050302020402020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600" b="1" dirty="0">
                <a:solidFill>
                  <a:schemeClr val="bg1"/>
                </a:solidFill>
                <a:latin typeface="+mj-lt"/>
                <a:ea typeface="微软雅黑" panose="020B0503020204020204" charset="-122"/>
              </a:rPr>
              <a:t>Desktop PC</a:t>
            </a:r>
            <a:endParaRPr lang="zh-CN" altLang="en-US" sz="1600" b="1" dirty="0">
              <a:solidFill>
                <a:schemeClr val="bg1"/>
              </a:solidFill>
              <a:latin typeface="+mj-lt"/>
              <a:ea typeface="微软雅黑" panose="020B050302020402020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600" b="1" dirty="0">
                <a:solidFill>
                  <a:schemeClr val="bg1"/>
                </a:solidFill>
                <a:latin typeface="+mj-lt"/>
                <a:ea typeface="微软雅黑" panose="020B0503020204020204" charset="-122"/>
              </a:rPr>
              <a:t>Printer &amp; Scanner</a:t>
            </a:r>
            <a:endParaRPr lang="zh-CN" altLang="en-US" sz="1600" b="1" dirty="0">
              <a:solidFill>
                <a:schemeClr val="bg1"/>
              </a:solidFill>
              <a:latin typeface="+mj-lt"/>
              <a:ea typeface="微软雅黑" panose="020B050302020402020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600" b="1" dirty="0">
                <a:solidFill>
                  <a:schemeClr val="bg1"/>
                </a:solidFill>
                <a:latin typeface="+mj-lt"/>
                <a:ea typeface="微软雅黑" panose="020B0503020204020204" charset="-122"/>
              </a:rPr>
              <a:t>Others</a:t>
            </a:r>
            <a:endParaRPr lang="zh-CN" altLang="en-US" sz="1600" b="1" dirty="0">
              <a:solidFill>
                <a:schemeClr val="bg1"/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6282428" y="4978585"/>
            <a:ext cx="264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600" b="1" dirty="0">
                <a:solidFill>
                  <a:schemeClr val="bg1"/>
                </a:solidFill>
                <a:latin typeface="+mj-lt"/>
                <a:ea typeface="微软雅黑" panose="020B0503020204020204" charset="-122"/>
              </a:rPr>
              <a:t>Windows</a:t>
            </a:r>
            <a:r>
              <a:rPr lang="zh-CN" altLang="en-US" sz="1600" b="1" dirty="0">
                <a:solidFill>
                  <a:schemeClr val="bg1"/>
                </a:solidFill>
                <a:latin typeface="+mj-lt"/>
                <a:ea typeface="微软雅黑" panose="020B0503020204020204" charset="-122"/>
              </a:rPr>
              <a:t> </a:t>
            </a:r>
            <a:r>
              <a:rPr lang="en-US" altLang="zh-CN" sz="1600" b="1" dirty="0">
                <a:solidFill>
                  <a:schemeClr val="bg1"/>
                </a:solidFill>
                <a:latin typeface="+mj-lt"/>
                <a:ea typeface="微软雅黑" panose="020B0503020204020204" charset="-122"/>
              </a:rPr>
              <a:t>OS</a:t>
            </a:r>
            <a:endParaRPr lang="zh-CN" altLang="en-US" sz="1600" b="1" dirty="0">
              <a:solidFill>
                <a:schemeClr val="bg1"/>
              </a:solidFill>
              <a:latin typeface="+mj-lt"/>
              <a:ea typeface="微软雅黑" panose="020B050302020402020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600" b="1" dirty="0">
                <a:solidFill>
                  <a:schemeClr val="bg1"/>
                </a:solidFill>
                <a:latin typeface="+mj-lt"/>
                <a:ea typeface="微软雅黑" panose="020B0503020204020204" charset="-122"/>
              </a:rPr>
              <a:t>MS Office</a:t>
            </a:r>
            <a:endParaRPr lang="zh-CN" altLang="en-US" sz="1600" b="1" dirty="0">
              <a:solidFill>
                <a:schemeClr val="bg1"/>
              </a:solidFill>
              <a:latin typeface="+mj-lt"/>
              <a:ea typeface="微软雅黑" panose="020B050302020402020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600" b="1" dirty="0">
                <a:solidFill>
                  <a:schemeClr val="bg1"/>
                </a:solidFill>
                <a:latin typeface="+mj-lt"/>
                <a:ea typeface="微软雅黑" panose="020B0503020204020204" charset="-122"/>
              </a:rPr>
              <a:t>Virus Protection </a:t>
            </a:r>
            <a:endParaRPr lang="zh-CN" altLang="en-US" sz="1600" b="1" dirty="0">
              <a:solidFill>
                <a:schemeClr val="bg1"/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1122768" y="4907407"/>
            <a:ext cx="2404743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defTabSz="1218565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CN" sz="1600" b="1" dirty="0">
                <a:solidFill>
                  <a:srgbClr val="FFFFFF"/>
                </a:solidFill>
                <a:latin typeface="+mj-lt"/>
                <a:ea typeface="微软雅黑" panose="020B0503020204020204" charset="-122"/>
                <a:cs typeface="+mn-ea"/>
                <a:sym typeface="华文细黑" panose="02010600040101010101" charset="-122"/>
              </a:rPr>
              <a:t>Internet Connect</a:t>
            </a:r>
            <a:endParaRPr lang="zh-CN" altLang="en-US" sz="1600" b="1" dirty="0">
              <a:solidFill>
                <a:srgbClr val="FFFFFF"/>
              </a:solidFill>
              <a:latin typeface="+mj-lt"/>
              <a:ea typeface="微软雅黑" panose="020B0503020204020204" charset="-122"/>
              <a:cs typeface="+mn-ea"/>
              <a:sym typeface="华文细黑" panose="02010600040101010101" charset="-122"/>
            </a:endParaRPr>
          </a:p>
          <a:p>
            <a:pPr marL="342900" indent="-342900" algn="ctr" defTabSz="1218565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CN" sz="1600" b="1" dirty="0">
                <a:solidFill>
                  <a:srgbClr val="FFFFFF"/>
                </a:solidFill>
                <a:latin typeface="+mj-lt"/>
                <a:ea typeface="微软雅黑" panose="020B0503020204020204" charset="-122"/>
                <a:cs typeface="+mn-ea"/>
                <a:sym typeface="华文细黑" panose="02010600040101010101" charset="-122"/>
              </a:rPr>
              <a:t>Intranet Connect</a:t>
            </a:r>
            <a:endParaRPr lang="zh-CN" altLang="en-US" sz="1600" b="1" dirty="0">
              <a:solidFill>
                <a:srgbClr val="FFFFFF"/>
              </a:solidFill>
              <a:latin typeface="+mj-lt"/>
              <a:ea typeface="微软雅黑" panose="020B0503020204020204" charset="-122"/>
              <a:cs typeface="+mn-ea"/>
              <a:sym typeface="华文细黑" panose="02010600040101010101" charset="-122"/>
            </a:endParaRPr>
          </a:p>
          <a:p>
            <a:pPr marL="342900" indent="-342900" algn="ctr" defTabSz="1218565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CN" sz="1600" b="1" dirty="0">
                <a:solidFill>
                  <a:srgbClr val="FFFFFF"/>
                </a:solidFill>
                <a:latin typeface="+mj-lt"/>
                <a:ea typeface="微软雅黑" panose="020B0503020204020204" charset="-122"/>
                <a:cs typeface="+mn-ea"/>
                <a:sym typeface="华文细黑" panose="02010600040101010101" charset="-122"/>
              </a:rPr>
              <a:t>Wireless Setup &amp; Connect</a:t>
            </a:r>
            <a:endParaRPr lang="zh-CN" altLang="en-US" sz="1600" dirty="0">
              <a:latin typeface="+mj-lt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9219316" y="4869590"/>
            <a:ext cx="26539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6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sym typeface="华文细黑" panose="02010600040101010101" charset="-122"/>
              </a:rPr>
              <a:t>IT Infrastruction &amp; Device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600" b="1" dirty="0">
                <a:solidFill>
                  <a:schemeClr val="bg1"/>
                </a:solidFill>
                <a:latin typeface="+mj-lt"/>
                <a:ea typeface="微软雅黑" panose="020B0503020204020204" charset="-122"/>
              </a:rPr>
              <a:t>Staff IT Security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600" b="1" dirty="0">
                <a:solidFill>
                  <a:schemeClr val="bg1"/>
                </a:solidFill>
                <a:latin typeface="+mj-lt"/>
                <a:ea typeface="微软雅黑" panose="020B0503020204020204" charset="-122"/>
              </a:rPr>
              <a:t>Policy Introduction</a:t>
            </a:r>
            <a:endParaRPr lang="zh-CN" altLang="en-US" sz="1600" b="1" dirty="0">
              <a:solidFill>
                <a:schemeClr val="bg1"/>
              </a:solidFill>
              <a:latin typeface="+mj-lt"/>
              <a:ea typeface="微软雅黑" panose="020B050302020402020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600" b="1" dirty="0">
                <a:solidFill>
                  <a:schemeClr val="bg1"/>
                </a:solidFill>
                <a:latin typeface="+mj-lt"/>
                <a:ea typeface="微软雅黑" panose="020B0503020204020204" charset="-122"/>
              </a:rPr>
              <a:t>IT Security Training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6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sym typeface="华文细黑" panose="02010600040101010101" charset="-122"/>
              </a:rPr>
              <a:t>IT Device Procurement Support</a:t>
            </a:r>
            <a:endParaRPr lang="zh-CN" altLang="en-US" sz="1600" b="1" dirty="0">
              <a:solidFill>
                <a:schemeClr val="bg1"/>
              </a:solidFill>
              <a:latin typeface="+mj-lt"/>
              <a:ea typeface="微软雅黑" panose="020B0503020204020204" charset="-122"/>
            </a:endParaRPr>
          </a:p>
          <a:p>
            <a:pPr algn="ctr"/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1" name="组合 21">
            <a:extLst>
              <a:ext uri="{FF2B5EF4-FFF2-40B4-BE49-F238E27FC236}">
                <a16:creationId xmlns:a16="http://schemas.microsoft.com/office/drawing/2014/main" id="{47DD49A4-E5B6-6972-4BA8-7E7F8C34722B}"/>
              </a:ext>
            </a:extLst>
          </p:cNvPr>
          <p:cNvGrpSpPr/>
          <p:nvPr/>
        </p:nvGrpSpPr>
        <p:grpSpPr>
          <a:xfrm>
            <a:off x="4531140" y="6423498"/>
            <a:ext cx="7740316" cy="392814"/>
            <a:chOff x="4451684" y="6421973"/>
            <a:chExt cx="7740316" cy="392814"/>
          </a:xfrm>
        </p:grpSpPr>
        <p:pic>
          <p:nvPicPr>
            <p:cNvPr id="32" name="图片 22">
              <a:extLst>
                <a:ext uri="{FF2B5EF4-FFF2-40B4-BE49-F238E27FC236}">
                  <a16:creationId xmlns:a16="http://schemas.microsoft.com/office/drawing/2014/main" id="{D733A217-9447-F827-C967-5D301C9CA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1568" y="6487211"/>
              <a:ext cx="1037323" cy="327576"/>
            </a:xfrm>
            <a:prstGeom prst="rect">
              <a:avLst/>
            </a:prstGeom>
          </p:spPr>
        </p:pic>
        <p:cxnSp>
          <p:nvCxnSpPr>
            <p:cNvPr id="33" name="直接连接符 38">
              <a:extLst>
                <a:ext uri="{FF2B5EF4-FFF2-40B4-BE49-F238E27FC236}">
                  <a16:creationId xmlns:a16="http://schemas.microsoft.com/office/drawing/2014/main" id="{DF4D3201-47C5-B4C9-D091-E4BA1904F50F}"/>
                </a:ext>
              </a:extLst>
            </p:cNvPr>
            <p:cNvCxnSpPr/>
            <p:nvPr/>
          </p:nvCxnSpPr>
          <p:spPr>
            <a:xfrm>
              <a:off x="4451684" y="6421973"/>
              <a:ext cx="774031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4" name="文本框 25">
              <a:extLst>
                <a:ext uri="{FF2B5EF4-FFF2-40B4-BE49-F238E27FC236}">
                  <a16:creationId xmlns:a16="http://schemas.microsoft.com/office/drawing/2014/main" id="{D78BE449-0624-19D6-55E3-429DC3875BA0}"/>
                </a:ext>
              </a:extLst>
            </p:cNvPr>
            <p:cNvSpPr txBox="1"/>
            <p:nvPr/>
          </p:nvSpPr>
          <p:spPr>
            <a:xfrm>
              <a:off x="5897668" y="6543267"/>
              <a:ext cx="51139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PRIVATE &amp; CONFIDENTIAL – DO NOT DIFFUSE WITHOUT VIDOUKIN APPROVAL</a:t>
              </a:r>
              <a:endPara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3" name="标题 8">
            <a:extLst>
              <a:ext uri="{FF2B5EF4-FFF2-40B4-BE49-F238E27FC236}">
                <a16:creationId xmlns:a16="http://schemas.microsoft.com/office/drawing/2014/main" id="{C42CBFFC-D0BC-4470-4DAC-166CFB5755FB}"/>
              </a:ext>
            </a:extLst>
          </p:cNvPr>
          <p:cNvSpPr txBox="1">
            <a:spLocks/>
          </p:cNvSpPr>
          <p:nvPr/>
        </p:nvSpPr>
        <p:spPr>
          <a:xfrm>
            <a:off x="97104" y="170915"/>
            <a:ext cx="804227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8565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思源黑体 CN Medium" panose="020B0600000000000000" pitchFamily="34" charset="-122"/>
                <a:ea typeface="+mj-ea"/>
                <a:cs typeface="+mj-cs"/>
              </a:defRPr>
            </a:lvl1pPr>
          </a:lstStyle>
          <a:p>
            <a:pPr algn="l"/>
            <a:br>
              <a:rPr lang="en-GB" sz="4000" dirty="0">
                <a:latin typeface="+mj-lt"/>
              </a:rPr>
            </a:br>
            <a:endParaRPr lang="en-GB" sz="2000" b="1" dirty="0">
              <a:latin typeface="+mj-lt"/>
            </a:endParaRPr>
          </a:p>
        </p:txBody>
      </p:sp>
      <p:grpSp>
        <p:nvGrpSpPr>
          <p:cNvPr id="4" name="组合 23">
            <a:extLst>
              <a:ext uri="{FF2B5EF4-FFF2-40B4-BE49-F238E27FC236}">
                <a16:creationId xmlns:a16="http://schemas.microsoft.com/office/drawing/2014/main" id="{DE9C9CDD-7CD3-223B-743A-4E57CC150EB6}"/>
              </a:ext>
            </a:extLst>
          </p:cNvPr>
          <p:cNvGrpSpPr/>
          <p:nvPr/>
        </p:nvGrpSpPr>
        <p:grpSpPr>
          <a:xfrm rot="10800000">
            <a:off x="-468176" y="0"/>
            <a:ext cx="1209230" cy="980220"/>
            <a:chOff x="11068049" y="201005"/>
            <a:chExt cx="1513874" cy="1092132"/>
          </a:xfrm>
        </p:grpSpPr>
        <p:sp>
          <p:nvSpPr>
            <p:cNvPr id="5" name="等腰三角形 28">
              <a:extLst>
                <a:ext uri="{FF2B5EF4-FFF2-40B4-BE49-F238E27FC236}">
                  <a16:creationId xmlns:a16="http://schemas.microsoft.com/office/drawing/2014/main" id="{8EF9F104-7DEB-E000-5FEC-CD411D113E49}"/>
                </a:ext>
              </a:extLst>
            </p:cNvPr>
            <p:cNvSpPr/>
            <p:nvPr/>
          </p:nvSpPr>
          <p:spPr>
            <a:xfrm rot="16200000">
              <a:off x="11569360" y="206137"/>
              <a:ext cx="943258" cy="1081868"/>
            </a:xfrm>
            <a:prstGeom prst="triangle">
              <a:avLst/>
            </a:prstGeom>
            <a:noFill/>
            <a:ln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22000">
                    <a:schemeClr val="bg1">
                      <a:lumMod val="75000"/>
                    </a:schemeClr>
                  </a:gs>
                  <a:gs pos="85000">
                    <a:srgbClr val="C8C9CB">
                      <a:alpha val="0"/>
                    </a:srgbClr>
                  </a:gs>
                  <a:gs pos="39000">
                    <a:schemeClr val="bg1">
                      <a:lumMod val="65000"/>
                      <a:alpha val="64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Noto Sans S Chinese Light" panose="020B0300000000000000" pitchFamily="34" charset="-122"/>
              </a:endParaRPr>
            </a:p>
          </p:txBody>
        </p:sp>
        <p:sp>
          <p:nvSpPr>
            <p:cNvPr id="6" name="等腰三角形 29">
              <a:extLst>
                <a:ext uri="{FF2B5EF4-FFF2-40B4-BE49-F238E27FC236}">
                  <a16:creationId xmlns:a16="http://schemas.microsoft.com/office/drawing/2014/main" id="{7343FBE7-65AB-41B6-2C18-8237B47B3C25}"/>
                </a:ext>
              </a:extLst>
            </p:cNvPr>
            <p:cNvSpPr/>
            <p:nvPr/>
          </p:nvSpPr>
          <p:spPr>
            <a:xfrm rot="16200000">
              <a:off x="11148292" y="120762"/>
              <a:ext cx="1092132" cy="1252618"/>
            </a:xfrm>
            <a:prstGeom prst="triangle">
              <a:avLst/>
            </a:prstGeom>
            <a:noFill/>
            <a:ln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22000">
                    <a:schemeClr val="bg1">
                      <a:lumMod val="75000"/>
                    </a:schemeClr>
                  </a:gs>
                  <a:gs pos="85000">
                    <a:srgbClr val="C8C9CB">
                      <a:alpha val="0"/>
                    </a:srgbClr>
                  </a:gs>
                  <a:gs pos="39000">
                    <a:schemeClr val="bg1">
                      <a:lumMod val="65000"/>
                      <a:alpha val="64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Noto Sans S Chinese Light" panose="020B0300000000000000" pitchFamily="34" charset="-122"/>
              </a:endParaRPr>
            </a:p>
          </p:txBody>
        </p:sp>
      </p:grpSp>
      <p:sp>
        <p:nvSpPr>
          <p:cNvPr id="7" name="TextBox 39">
            <a:extLst>
              <a:ext uri="{FF2B5EF4-FFF2-40B4-BE49-F238E27FC236}">
                <a16:creationId xmlns:a16="http://schemas.microsoft.com/office/drawing/2014/main" id="{F8A657F7-2C0F-1893-0974-3889667B07EB}"/>
              </a:ext>
            </a:extLst>
          </p:cNvPr>
          <p:cNvSpPr txBox="1"/>
          <p:nvPr/>
        </p:nvSpPr>
        <p:spPr>
          <a:xfrm>
            <a:off x="834348" y="167103"/>
            <a:ext cx="5335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>
                    <a:lumMod val="50000"/>
                  </a:schemeClr>
                </a:solidFill>
              </a:rPr>
              <a:t>IT Operation Service - 2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59" grpId="0" bldLvl="0" animBg="1"/>
      <p:bldP spid="60" grpId="0" bldLvl="0" animBg="1"/>
      <p:bldP spid="61" grpId="0" bldLvl="0" animBg="1"/>
      <p:bldP spid="62" grpId="0" bldLvl="0" animBg="1"/>
      <p:bldP spid="63" grpId="0"/>
      <p:bldP spid="64" grpId="0" bldLvl="0" animBg="1"/>
      <p:bldP spid="65" grpId="0"/>
      <p:bldP spid="66" grpId="0" bldLvl="0" animBg="1"/>
      <p:bldP spid="67" grpId="0"/>
      <p:bldP spid="68" grpId="0" bldLvl="0" animBg="1"/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143635" y="2905760"/>
            <a:ext cx="3197225" cy="148082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 defTabSz="1218565">
              <a:lnSpc>
                <a:spcPct val="150000"/>
              </a:lnSpc>
            </a:pPr>
            <a:endParaRPr kumimoji="1" lang="zh-CN" altLang="en-US" sz="14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华文细黑" panose="02010600040101010101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143635" y="4456455"/>
            <a:ext cx="3197225" cy="16878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 defTabSz="1218565">
              <a:lnSpc>
                <a:spcPct val="150000"/>
              </a:lnSpc>
            </a:pPr>
            <a:endParaRPr kumimoji="1" lang="zh-CN" altLang="en-US" sz="14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华文细黑" panose="02010600040101010101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457700" y="4491355"/>
            <a:ext cx="2907665" cy="1653540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 defTabSz="1218565">
              <a:lnSpc>
                <a:spcPct val="150000"/>
              </a:lnSpc>
            </a:pPr>
            <a:endParaRPr kumimoji="1" lang="zh-CN" altLang="en-US" sz="14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华文细黑" panose="02010600040101010101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482205" y="1182370"/>
            <a:ext cx="2865120" cy="162750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 defTabSz="1218565">
              <a:lnSpc>
                <a:spcPct val="150000"/>
              </a:lnSpc>
            </a:pPr>
            <a:endParaRPr kumimoji="1" lang="zh-CN" altLang="en-US" sz="14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华文细黑" panose="02010600040101010101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143635" y="1224250"/>
            <a:ext cx="3197225" cy="1558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 defTabSz="1218565">
              <a:lnSpc>
                <a:spcPct val="150000"/>
              </a:lnSpc>
            </a:pPr>
            <a:endParaRPr kumimoji="1" lang="zh-CN" altLang="en-US" sz="14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华文细黑" panose="02010600040101010101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457700" y="1182370"/>
            <a:ext cx="2854960" cy="1590040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 defTabSz="1218565">
              <a:lnSpc>
                <a:spcPct val="150000"/>
              </a:lnSpc>
            </a:pPr>
            <a:endParaRPr kumimoji="1" lang="zh-CN" altLang="en-US" sz="14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华文细黑" panose="02010600040101010101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482205" y="4482465"/>
            <a:ext cx="2863850" cy="164401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 defTabSz="1218565">
              <a:lnSpc>
                <a:spcPct val="150000"/>
              </a:lnSpc>
            </a:pPr>
            <a:endParaRPr kumimoji="1" lang="zh-CN" altLang="en-US" sz="14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华文细黑" panose="02010600040101010101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482205" y="2905760"/>
            <a:ext cx="2851150" cy="1506220"/>
          </a:xfrm>
          <a:prstGeom prst="rect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 defTabSz="1218565">
              <a:lnSpc>
                <a:spcPct val="150000"/>
              </a:lnSpc>
            </a:pPr>
            <a:endParaRPr kumimoji="1" lang="zh-CN" altLang="en-US" sz="14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华文细黑" panose="02010600040101010101" charset="-122"/>
            </a:endParaRPr>
          </a:p>
        </p:txBody>
      </p:sp>
      <p:sp>
        <p:nvSpPr>
          <p:cNvPr id="47" name="TextBox 78"/>
          <p:cNvSpPr txBox="1"/>
          <p:nvPr/>
        </p:nvSpPr>
        <p:spPr bwMode="auto">
          <a:xfrm>
            <a:off x="4457700" y="2931160"/>
            <a:ext cx="3054350" cy="1675741"/>
          </a:xfrm>
          <a:prstGeom prst="rect">
            <a:avLst/>
          </a:prstGeom>
          <a:noFill/>
        </p:spPr>
        <p:txBody>
          <a:bodyPr wrap="square" lIns="215933" tIns="0" rIns="359889" bIns="0">
            <a:noAutofit/>
          </a:bodyPr>
          <a:lstStyle/>
          <a:p>
            <a:pPr defTabSz="1218565">
              <a:lnSpc>
                <a:spcPct val="12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  <a:sym typeface="华文细黑" panose="02010600040101010101" charset="-122"/>
              </a:rPr>
              <a:t>WEB Front-end/Back-end Engineer</a:t>
            </a:r>
          </a:p>
          <a:p>
            <a:pPr defTabSz="1218565">
              <a:lnSpc>
                <a:spcPct val="120000"/>
              </a:lnSpc>
            </a:pPr>
            <a:r>
              <a:rPr lang="en-US" altLang="zh-CN" sz="2000" dirty="0">
                <a:latin typeface="+mj-lt"/>
                <a:ea typeface="微软雅黑" panose="020B0503020204020204" charset="-122"/>
                <a:cs typeface="微软雅黑" panose="020B0503020204020204" charset="-122"/>
                <a:sym typeface="华文细黑" panose="02010600040101010101" charset="-122"/>
              </a:rPr>
              <a:t>Java/</a:t>
            </a:r>
            <a:r>
              <a:rPr lang="en-US" altLang="zh-CN" sz="2000" dirty="0">
                <a:ea typeface="Microsoft YaHei" panose="020B0503020204020204" pitchFamily="34" charset="-122"/>
                <a:sym typeface="+mn-ea"/>
              </a:rPr>
              <a:t>Python</a:t>
            </a:r>
            <a:r>
              <a:rPr lang="en-US" altLang="zh-CN" sz="2000" dirty="0">
                <a:latin typeface="+mj-lt"/>
                <a:ea typeface="微软雅黑" panose="020B0503020204020204" charset="-122"/>
                <a:cs typeface="微软雅黑" panose="020B0503020204020204" charset="-122"/>
                <a:sym typeface="华文细黑" panose="02010600040101010101" charset="-122"/>
              </a:rPr>
              <a:t> Engineer</a:t>
            </a:r>
          </a:p>
          <a:p>
            <a:pPr defTabSz="1218565">
              <a:lnSpc>
                <a:spcPct val="12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  <a:sym typeface="华文细黑" panose="02010600040101010101" charset="-122"/>
              </a:rPr>
              <a:t>C/C++ Engineer</a:t>
            </a:r>
          </a:p>
          <a:p>
            <a:pPr algn="ctr" defTabSz="1218565">
              <a:lnSpc>
                <a:spcPct val="120000"/>
              </a:lnSpc>
            </a:pPr>
            <a:b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思源黑体 CN Medium" panose="020B0600000000000000" pitchFamily="34" charset="-122"/>
                <a:cs typeface="+mn-ea"/>
                <a:sym typeface="华文细黑" panose="02010600040101010101" charset="-122"/>
              </a:rPr>
            </a:b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思源黑体 CN Medium" panose="020B0600000000000000" pitchFamily="34" charset="-122"/>
              <a:cs typeface="+mn-ea"/>
              <a:sym typeface="华文细黑" panose="02010600040101010101" charset="-122"/>
            </a:endParaRPr>
          </a:p>
        </p:txBody>
      </p:sp>
      <p:sp>
        <p:nvSpPr>
          <p:cNvPr id="57" name="TextBox 77"/>
          <p:cNvSpPr txBox="1"/>
          <p:nvPr/>
        </p:nvSpPr>
        <p:spPr bwMode="auto">
          <a:xfrm>
            <a:off x="1303408" y="4991451"/>
            <a:ext cx="2878455" cy="470443"/>
          </a:xfrm>
          <a:prstGeom prst="rect">
            <a:avLst/>
          </a:prstGeom>
          <a:noFill/>
        </p:spPr>
        <p:txBody>
          <a:bodyPr wrap="none" lIns="215933" tIns="0" rIns="359889" bIns="0" anchor="ctr" anchorCtr="0">
            <a:noAutofit/>
          </a:bodyPr>
          <a:lstStyle/>
          <a:p>
            <a:pPr algn="ctr" defTabSz="1218565"/>
            <a:endParaRPr lang="en-US" altLang="zh-CN" sz="2400" dirty="0">
              <a:solidFill>
                <a:schemeClr val="bg1"/>
              </a:solidFill>
              <a:latin typeface="+mj-lt"/>
              <a:ea typeface="微软雅黑" panose="020B0503020204020204" charset="-122"/>
              <a:cs typeface="+mn-ea"/>
              <a:sym typeface="华文细黑" panose="02010600040101010101" charset="-122"/>
            </a:endParaRPr>
          </a:p>
          <a:p>
            <a:pPr algn="ctr" defTabSz="1218565"/>
            <a:r>
              <a:rPr lang="en-US" altLang="zh-CN" sz="2400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+mn-ea"/>
                <a:sym typeface="华文细黑" panose="02010600040101010101" charset="-122"/>
              </a:rPr>
              <a:t>Architect</a:t>
            </a:r>
          </a:p>
          <a:p>
            <a:pPr algn="ctr" defTabSz="1218565"/>
            <a:r>
              <a:rPr lang="en-US" altLang="zh-CN" sz="2400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  <a:sym typeface="华文细黑" panose="02010600040101010101" charset="-122"/>
              </a:rPr>
              <a:t>UI/UE Designer</a:t>
            </a:r>
            <a:endParaRPr lang="zh-CN" altLang="en-US" sz="2400" dirty="0">
              <a:solidFill>
                <a:schemeClr val="bg1"/>
              </a:solidFill>
              <a:latin typeface="+mj-lt"/>
              <a:ea typeface="思源黑体 CN Medium" panose="020B0600000000000000" pitchFamily="34" charset="-122"/>
              <a:cs typeface="+mn-ea"/>
              <a:sym typeface="华文细黑" panose="02010600040101010101" charset="-122"/>
            </a:endParaRPr>
          </a:p>
          <a:p>
            <a:pPr algn="ctr" defTabSz="1218565"/>
            <a:endParaRPr lang="zh-CN" altLang="en-US" sz="2400" dirty="0">
              <a:solidFill>
                <a:schemeClr val="bg1"/>
              </a:solidFill>
              <a:latin typeface="+mj-lt"/>
              <a:ea typeface="思源黑体 CN Medium" panose="020B0600000000000000" pitchFamily="34" charset="-122"/>
              <a:cs typeface="+mn-ea"/>
              <a:sym typeface="华文细黑" panose="02010600040101010101" charset="-122"/>
            </a:endParaRPr>
          </a:p>
        </p:txBody>
      </p:sp>
      <p:sp>
        <p:nvSpPr>
          <p:cNvPr id="61" name="TextBox 78"/>
          <p:cNvSpPr txBox="1"/>
          <p:nvPr/>
        </p:nvSpPr>
        <p:spPr bwMode="auto">
          <a:xfrm>
            <a:off x="1303184" y="1699359"/>
            <a:ext cx="2878679" cy="556179"/>
          </a:xfrm>
          <a:prstGeom prst="rect">
            <a:avLst/>
          </a:prstGeom>
          <a:noFill/>
        </p:spPr>
        <p:txBody>
          <a:bodyPr wrap="square" lIns="215933" tIns="0" rIns="359889" bIns="0">
            <a:noAutofit/>
          </a:bodyPr>
          <a:lstStyle/>
          <a:p>
            <a:pPr algn="ctr" defTabSz="1218565">
              <a:lnSpc>
                <a:spcPct val="12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  <a:sym typeface="华文细黑" panose="02010600040101010101" charset="-122"/>
              </a:rPr>
              <a:t>IT Outsourcing Service</a:t>
            </a:r>
            <a:br>
              <a:rPr lang="zh-CN" altLang="en-US" sz="2400" dirty="0">
                <a:solidFill>
                  <a:schemeClr val="bg1"/>
                </a:solidFill>
                <a:latin typeface="+mj-lt"/>
                <a:ea typeface="思源黑体 CN Medium" panose="020B0600000000000000" pitchFamily="34" charset="-122"/>
                <a:cs typeface="+mn-ea"/>
                <a:sym typeface="华文细黑" panose="02010600040101010101" charset="-122"/>
              </a:rPr>
            </a:br>
            <a:endParaRPr lang="zh-CN" altLang="en-US" sz="2400" dirty="0">
              <a:solidFill>
                <a:schemeClr val="bg1"/>
              </a:solidFill>
              <a:latin typeface="+mj-lt"/>
              <a:ea typeface="思源黑体 CN Medium" panose="020B0600000000000000" pitchFamily="34" charset="-122"/>
              <a:cs typeface="+mn-ea"/>
              <a:sym typeface="华文细黑" panose="02010600040101010101" charset="-122"/>
            </a:endParaRPr>
          </a:p>
        </p:txBody>
      </p:sp>
      <p:sp>
        <p:nvSpPr>
          <p:cNvPr id="63" name="TextBox 78"/>
          <p:cNvSpPr txBox="1"/>
          <p:nvPr/>
        </p:nvSpPr>
        <p:spPr bwMode="auto">
          <a:xfrm>
            <a:off x="7466330" y="4765651"/>
            <a:ext cx="2878455" cy="922044"/>
          </a:xfrm>
          <a:prstGeom prst="rect">
            <a:avLst/>
          </a:prstGeom>
          <a:noFill/>
        </p:spPr>
        <p:txBody>
          <a:bodyPr wrap="square" lIns="215933" tIns="0" rIns="359889" bIns="0">
            <a:noAutofit/>
          </a:bodyPr>
          <a:lstStyle/>
          <a:p>
            <a:pPr algn="ctr" defTabSz="1218565"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  <a:sym typeface="华文细黑" panose="02010600040101010101" charset="-122"/>
              </a:rPr>
              <a:t>DBA</a:t>
            </a:r>
          </a:p>
          <a:p>
            <a:pPr algn="ctr" defTabSz="1218565"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+mn-ea"/>
                <a:sym typeface="华文细黑" panose="02010600040101010101" charset="-122"/>
              </a:rPr>
              <a:t>System Admin</a:t>
            </a:r>
          </a:p>
          <a:p>
            <a:pPr algn="ctr" defTabSz="1218565"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+mn-ea"/>
                <a:sym typeface="华文细黑" panose="02010600040101010101" charset="-122"/>
              </a:rPr>
              <a:t>Tester</a:t>
            </a:r>
            <a:endParaRPr lang="zh-CN" altLang="en-US" sz="2400" dirty="0">
              <a:solidFill>
                <a:schemeClr val="bg1"/>
              </a:solidFill>
              <a:latin typeface="+mj-lt"/>
              <a:ea typeface="思源黑体 CN Medium" panose="020B0600000000000000" pitchFamily="34" charset="-122"/>
              <a:cs typeface="+mn-ea"/>
              <a:sym typeface="华文细黑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034616" y="1699260"/>
            <a:ext cx="1774267" cy="83099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  <a:sym typeface="华文细黑" panose="02010600040101010101" charset="-122"/>
              </a:rPr>
              <a:t>Android/iOS</a:t>
            </a: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  <a:sym typeface="华文细黑" panose="02010600040101010101" charset="-122"/>
              </a:rPr>
              <a:t>Engineer</a:t>
            </a:r>
            <a:endParaRPr lang="zh-CN" altLang="en-US" sz="2400" dirty="0">
              <a:solidFill>
                <a:schemeClr val="bg1"/>
              </a:solidFill>
              <a:latin typeface="+mj-lt"/>
              <a:ea typeface="微软雅黑" panose="020B0503020204020204" charset="-122"/>
              <a:cs typeface="微软雅黑" panose="020B0503020204020204" charset="-122"/>
              <a:sym typeface="华文细黑" panose="02010600040101010101" charset="-122"/>
            </a:endParaRPr>
          </a:p>
        </p:txBody>
      </p:sp>
      <p:grpSp>
        <p:nvGrpSpPr>
          <p:cNvPr id="17" name="组合 38">
            <a:extLst>
              <a:ext uri="{FF2B5EF4-FFF2-40B4-BE49-F238E27FC236}">
                <a16:creationId xmlns:a16="http://schemas.microsoft.com/office/drawing/2014/main" id="{9F313D0D-65D3-3B47-80D6-E48BB6C88A6B}"/>
              </a:ext>
            </a:extLst>
          </p:cNvPr>
          <p:cNvGrpSpPr/>
          <p:nvPr/>
        </p:nvGrpSpPr>
        <p:grpSpPr>
          <a:xfrm>
            <a:off x="4527185" y="6421973"/>
            <a:ext cx="7740316" cy="392814"/>
            <a:chOff x="4451684" y="6421973"/>
            <a:chExt cx="7740316" cy="392814"/>
          </a:xfrm>
        </p:grpSpPr>
        <p:pic>
          <p:nvPicPr>
            <p:cNvPr id="18" name="图片 49">
              <a:extLst>
                <a:ext uri="{FF2B5EF4-FFF2-40B4-BE49-F238E27FC236}">
                  <a16:creationId xmlns:a16="http://schemas.microsoft.com/office/drawing/2014/main" id="{15D24E65-F12B-8E4E-9480-6633949A2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1568" y="6487211"/>
              <a:ext cx="1037323" cy="327576"/>
            </a:xfrm>
            <a:prstGeom prst="rect">
              <a:avLst/>
            </a:prstGeom>
          </p:spPr>
        </p:pic>
        <p:cxnSp>
          <p:nvCxnSpPr>
            <p:cNvPr id="19" name="直接连接符 38">
              <a:extLst>
                <a:ext uri="{FF2B5EF4-FFF2-40B4-BE49-F238E27FC236}">
                  <a16:creationId xmlns:a16="http://schemas.microsoft.com/office/drawing/2014/main" id="{EDDDD0C3-0CBB-AA46-88B5-F27BAC4EF977}"/>
                </a:ext>
              </a:extLst>
            </p:cNvPr>
            <p:cNvCxnSpPr/>
            <p:nvPr/>
          </p:nvCxnSpPr>
          <p:spPr>
            <a:xfrm>
              <a:off x="4451684" y="6421973"/>
              <a:ext cx="774031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0" name="文本框 51">
              <a:extLst>
                <a:ext uri="{FF2B5EF4-FFF2-40B4-BE49-F238E27FC236}">
                  <a16:creationId xmlns:a16="http://schemas.microsoft.com/office/drawing/2014/main" id="{6C23773A-B017-064A-B7A3-B57118460CE7}"/>
                </a:ext>
              </a:extLst>
            </p:cNvPr>
            <p:cNvSpPr txBox="1"/>
            <p:nvPr/>
          </p:nvSpPr>
          <p:spPr>
            <a:xfrm>
              <a:off x="5897668" y="6543267"/>
              <a:ext cx="51139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PRIVATE &amp; CONFIDENTIAL – DO NOT DIFFUSE WITHOUT VIDOUKIN APPROVAL</a:t>
              </a:r>
              <a:endPara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2" name="组合 23">
            <a:extLst>
              <a:ext uri="{FF2B5EF4-FFF2-40B4-BE49-F238E27FC236}">
                <a16:creationId xmlns:a16="http://schemas.microsoft.com/office/drawing/2014/main" id="{6E4BA911-C33E-1BFA-9F05-30D5E3013A67}"/>
              </a:ext>
            </a:extLst>
          </p:cNvPr>
          <p:cNvGrpSpPr/>
          <p:nvPr/>
        </p:nvGrpSpPr>
        <p:grpSpPr>
          <a:xfrm rot="10800000">
            <a:off x="-468176" y="0"/>
            <a:ext cx="1209230" cy="980220"/>
            <a:chOff x="11068049" y="201005"/>
            <a:chExt cx="1513874" cy="1092132"/>
          </a:xfrm>
        </p:grpSpPr>
        <p:sp>
          <p:nvSpPr>
            <p:cNvPr id="3" name="等腰三角形 28">
              <a:extLst>
                <a:ext uri="{FF2B5EF4-FFF2-40B4-BE49-F238E27FC236}">
                  <a16:creationId xmlns:a16="http://schemas.microsoft.com/office/drawing/2014/main" id="{6F422365-4A0B-92A7-8933-0BCE59339E58}"/>
                </a:ext>
              </a:extLst>
            </p:cNvPr>
            <p:cNvSpPr/>
            <p:nvPr/>
          </p:nvSpPr>
          <p:spPr>
            <a:xfrm rot="16200000">
              <a:off x="11569360" y="206137"/>
              <a:ext cx="943258" cy="1081868"/>
            </a:xfrm>
            <a:prstGeom prst="triangle">
              <a:avLst/>
            </a:prstGeom>
            <a:noFill/>
            <a:ln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22000">
                    <a:schemeClr val="bg1">
                      <a:lumMod val="75000"/>
                    </a:schemeClr>
                  </a:gs>
                  <a:gs pos="85000">
                    <a:srgbClr val="C8C9CB">
                      <a:alpha val="0"/>
                    </a:srgbClr>
                  </a:gs>
                  <a:gs pos="39000">
                    <a:schemeClr val="bg1">
                      <a:lumMod val="65000"/>
                      <a:alpha val="64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Noto Sans S Chinese Light" panose="020B0300000000000000" pitchFamily="34" charset="-122"/>
              </a:endParaRPr>
            </a:p>
          </p:txBody>
        </p:sp>
        <p:sp>
          <p:nvSpPr>
            <p:cNvPr id="5" name="等腰三角形 29">
              <a:extLst>
                <a:ext uri="{FF2B5EF4-FFF2-40B4-BE49-F238E27FC236}">
                  <a16:creationId xmlns:a16="http://schemas.microsoft.com/office/drawing/2014/main" id="{A93B7426-4356-29C8-D09F-B0B082EEDD75}"/>
                </a:ext>
              </a:extLst>
            </p:cNvPr>
            <p:cNvSpPr/>
            <p:nvPr/>
          </p:nvSpPr>
          <p:spPr>
            <a:xfrm rot="16200000">
              <a:off x="11148292" y="120762"/>
              <a:ext cx="1092132" cy="1252618"/>
            </a:xfrm>
            <a:prstGeom prst="triangle">
              <a:avLst/>
            </a:prstGeom>
            <a:noFill/>
            <a:ln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22000">
                    <a:schemeClr val="bg1">
                      <a:lumMod val="75000"/>
                    </a:schemeClr>
                  </a:gs>
                  <a:gs pos="85000">
                    <a:srgbClr val="C8C9CB">
                      <a:alpha val="0"/>
                    </a:srgbClr>
                  </a:gs>
                  <a:gs pos="39000">
                    <a:schemeClr val="bg1">
                      <a:lumMod val="65000"/>
                      <a:alpha val="64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Noto Sans S Chinese Light" panose="020B0300000000000000" pitchFamily="34" charset="-122"/>
              </a:endParaRPr>
            </a:p>
          </p:txBody>
        </p:sp>
      </p:grpSp>
      <p:sp>
        <p:nvSpPr>
          <p:cNvPr id="6" name="TextBox 39">
            <a:extLst>
              <a:ext uri="{FF2B5EF4-FFF2-40B4-BE49-F238E27FC236}">
                <a16:creationId xmlns:a16="http://schemas.microsoft.com/office/drawing/2014/main" id="{881D3330-A655-1B88-60F7-14E16C433965}"/>
              </a:ext>
            </a:extLst>
          </p:cNvPr>
          <p:cNvSpPr txBox="1"/>
          <p:nvPr/>
        </p:nvSpPr>
        <p:spPr>
          <a:xfrm>
            <a:off x="834348" y="167103"/>
            <a:ext cx="5335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>
                    <a:lumMod val="50000"/>
                  </a:schemeClr>
                </a:solidFill>
              </a:rPr>
              <a:t>IT Service - Outsourcing </a:t>
            </a:r>
          </a:p>
        </p:txBody>
      </p:sp>
    </p:spTree>
    <p:extLst>
      <p:ext uri="{BB962C8B-B14F-4D97-AF65-F5344CB8AC3E}">
        <p14:creationId xmlns:p14="http://schemas.microsoft.com/office/powerpoint/2010/main" val="1243865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32" grpId="0" bldLvl="0" animBg="1"/>
      <p:bldP spid="36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7" grpId="0"/>
      <p:bldP spid="57" grpId="0"/>
      <p:bldP spid="61" grpId="0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143635" y="2905760"/>
            <a:ext cx="3197225" cy="148082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 defTabSz="1218565">
              <a:lnSpc>
                <a:spcPct val="150000"/>
              </a:lnSpc>
            </a:pPr>
            <a:endParaRPr kumimoji="1" lang="zh-CN" altLang="en-US" sz="14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华文细黑" panose="02010600040101010101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143635" y="4456455"/>
            <a:ext cx="3197225" cy="16878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 defTabSz="1218565">
              <a:lnSpc>
                <a:spcPct val="150000"/>
              </a:lnSpc>
            </a:pPr>
            <a:endParaRPr kumimoji="1" lang="zh-CN" altLang="en-US" sz="14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华文细黑" panose="02010600040101010101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457700" y="4491355"/>
            <a:ext cx="2907665" cy="1653540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 defTabSz="1218565">
              <a:lnSpc>
                <a:spcPct val="150000"/>
              </a:lnSpc>
            </a:pPr>
            <a:endParaRPr kumimoji="1" lang="zh-CN" altLang="en-US" sz="14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华文细黑" panose="02010600040101010101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482205" y="1182370"/>
            <a:ext cx="2865120" cy="162750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 defTabSz="1218565">
              <a:lnSpc>
                <a:spcPct val="150000"/>
              </a:lnSpc>
            </a:pPr>
            <a:endParaRPr kumimoji="1" lang="zh-CN" altLang="en-US" sz="14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华文细黑" panose="02010600040101010101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143635" y="1224250"/>
            <a:ext cx="3197225" cy="1558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 defTabSz="1218565">
              <a:lnSpc>
                <a:spcPct val="150000"/>
              </a:lnSpc>
            </a:pPr>
            <a:endParaRPr kumimoji="1" lang="zh-CN" altLang="en-US" sz="14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华文细黑" panose="02010600040101010101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457700" y="1182370"/>
            <a:ext cx="2854960" cy="1590040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 defTabSz="1218565">
              <a:lnSpc>
                <a:spcPct val="150000"/>
              </a:lnSpc>
            </a:pPr>
            <a:endParaRPr kumimoji="1" lang="zh-CN" altLang="en-US" sz="14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华文细黑" panose="02010600040101010101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482205" y="4482465"/>
            <a:ext cx="2863850" cy="164401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 defTabSz="1218565">
              <a:lnSpc>
                <a:spcPct val="150000"/>
              </a:lnSpc>
            </a:pPr>
            <a:endParaRPr kumimoji="1" lang="zh-CN" altLang="en-US" sz="14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华文细黑" panose="02010600040101010101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482205" y="2905760"/>
            <a:ext cx="2851150" cy="1506220"/>
          </a:xfrm>
          <a:prstGeom prst="rect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 defTabSz="1218565">
              <a:lnSpc>
                <a:spcPct val="150000"/>
              </a:lnSpc>
            </a:pPr>
            <a:endParaRPr kumimoji="1" lang="zh-CN" altLang="en-US" sz="14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华文细黑" panose="02010600040101010101" charset="-122"/>
            </a:endParaRPr>
          </a:p>
        </p:txBody>
      </p:sp>
      <p:sp>
        <p:nvSpPr>
          <p:cNvPr id="47" name="TextBox 78"/>
          <p:cNvSpPr txBox="1"/>
          <p:nvPr/>
        </p:nvSpPr>
        <p:spPr bwMode="auto">
          <a:xfrm>
            <a:off x="4457700" y="2931160"/>
            <a:ext cx="3054350" cy="1675741"/>
          </a:xfrm>
          <a:prstGeom prst="rect">
            <a:avLst/>
          </a:prstGeom>
          <a:noFill/>
        </p:spPr>
        <p:txBody>
          <a:bodyPr wrap="square" lIns="215933" tIns="0" rIns="359889" bIns="0">
            <a:noAutofit/>
          </a:bodyPr>
          <a:lstStyle/>
          <a:p>
            <a:pPr defTabSz="1218565">
              <a:lnSpc>
                <a:spcPct val="120000"/>
              </a:lnSpc>
            </a:pPr>
            <a:r>
              <a:rPr lang="en-US" altLang="zh-CN" sz="2400" b="1" dirty="0">
                <a:latin typeface="+mj-lt"/>
                <a:ea typeface="微软雅黑" panose="020B0503020204020204" charset="-122"/>
                <a:cs typeface="微软雅黑" panose="020B0503020204020204" charset="-122"/>
                <a:sym typeface="华文细黑" panose="02010600040101010101" charset="-122"/>
              </a:rPr>
              <a:t>Function</a:t>
            </a:r>
            <a:r>
              <a:rPr lang="en-US" altLang="zh-CN" sz="2400" b="1" dirty="0">
                <a:solidFill>
                  <a:schemeClr val="tx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  <a:sym typeface="华文细黑" panose="02010600040101010101" charset="-122"/>
              </a:rPr>
              <a:t> Design</a:t>
            </a:r>
          </a:p>
          <a:p>
            <a:pPr defTabSz="1218565">
              <a:lnSpc>
                <a:spcPct val="120000"/>
              </a:lnSpc>
            </a:pPr>
            <a:r>
              <a:rPr lang="en-US" altLang="zh-CN" sz="2400" b="1" dirty="0">
                <a:latin typeface="+mj-lt"/>
                <a:ea typeface="微软雅黑" panose="020B0503020204020204" charset="-122"/>
                <a:cs typeface="+mn-ea"/>
                <a:sym typeface="华文细黑" panose="02010600040101010101" charset="-122"/>
              </a:rPr>
              <a:t>UI Design</a:t>
            </a:r>
          </a:p>
          <a:p>
            <a:pPr defTabSz="1218565">
              <a:lnSpc>
                <a:spcPct val="120000"/>
              </a:lnSpc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charset="-122"/>
                <a:cs typeface="+mn-ea"/>
                <a:sym typeface="华文细黑" panose="02010600040101010101" charset="-122"/>
              </a:rPr>
              <a:t>Database Design</a:t>
            </a:r>
            <a:b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思源黑体 CN Medium" panose="020B0600000000000000" pitchFamily="34" charset="-122"/>
                <a:cs typeface="+mn-ea"/>
                <a:sym typeface="华文细黑" panose="02010600040101010101" charset="-122"/>
              </a:rPr>
            </a:b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思源黑体 CN Medium" panose="020B0600000000000000" pitchFamily="34" charset="-122"/>
              <a:cs typeface="+mn-ea"/>
              <a:sym typeface="华文细黑" panose="02010600040101010101" charset="-122"/>
            </a:endParaRPr>
          </a:p>
        </p:txBody>
      </p:sp>
      <p:sp>
        <p:nvSpPr>
          <p:cNvPr id="57" name="TextBox 77"/>
          <p:cNvSpPr txBox="1"/>
          <p:nvPr/>
        </p:nvSpPr>
        <p:spPr bwMode="auto">
          <a:xfrm>
            <a:off x="1303655" y="5078095"/>
            <a:ext cx="2878455" cy="746125"/>
          </a:xfrm>
          <a:prstGeom prst="rect">
            <a:avLst/>
          </a:prstGeom>
          <a:noFill/>
        </p:spPr>
        <p:txBody>
          <a:bodyPr wrap="none" lIns="215933" tIns="0" rIns="359889" bIns="0" anchor="ctr" anchorCtr="0">
            <a:normAutofit/>
          </a:bodyPr>
          <a:lstStyle/>
          <a:p>
            <a:pPr algn="ctr" defTabSz="1218565"/>
            <a:r>
              <a:rPr lang="en-US" altLang="zh-CN" sz="24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+mn-ea"/>
                <a:sym typeface="华文细黑" panose="02010600040101010101" charset="-122"/>
              </a:rPr>
              <a:t>System Integration Test</a:t>
            </a:r>
          </a:p>
          <a:p>
            <a:pPr algn="ctr" defTabSz="1218565"/>
            <a:r>
              <a:rPr lang="en-US" altLang="zh-CN" sz="24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+mn-ea"/>
                <a:sym typeface="华文细黑" panose="02010600040101010101" charset="-122"/>
              </a:rPr>
              <a:t>User Acceptance Test</a:t>
            </a:r>
            <a:endParaRPr lang="zh-CN" altLang="en-US" sz="2400" dirty="0">
              <a:solidFill>
                <a:schemeClr val="bg1"/>
              </a:solidFill>
              <a:latin typeface="+mj-lt"/>
              <a:ea typeface="思源黑体 CN Medium" panose="020B0600000000000000" pitchFamily="34" charset="-122"/>
              <a:cs typeface="+mn-ea"/>
              <a:sym typeface="华文细黑" panose="02010600040101010101" charset="-122"/>
            </a:endParaRPr>
          </a:p>
          <a:p>
            <a:pPr algn="ctr" defTabSz="1218565"/>
            <a:endParaRPr lang="zh-CN" altLang="en-US" sz="2400" dirty="0">
              <a:solidFill>
                <a:schemeClr val="bg1"/>
              </a:solidFill>
              <a:latin typeface="+mj-lt"/>
              <a:ea typeface="思源黑体 CN Medium" panose="020B0600000000000000" pitchFamily="34" charset="-122"/>
              <a:cs typeface="+mn-ea"/>
              <a:sym typeface="华文细黑" panose="02010600040101010101" charset="-122"/>
            </a:endParaRPr>
          </a:p>
        </p:txBody>
      </p:sp>
      <p:sp>
        <p:nvSpPr>
          <p:cNvPr id="61" name="TextBox 78"/>
          <p:cNvSpPr txBox="1"/>
          <p:nvPr/>
        </p:nvSpPr>
        <p:spPr bwMode="auto">
          <a:xfrm>
            <a:off x="1302907" y="1558579"/>
            <a:ext cx="2878679" cy="556179"/>
          </a:xfrm>
          <a:prstGeom prst="rect">
            <a:avLst/>
          </a:prstGeom>
          <a:noFill/>
        </p:spPr>
        <p:txBody>
          <a:bodyPr wrap="square" lIns="215933" tIns="0" rIns="359889" bIns="0">
            <a:noAutofit/>
          </a:bodyPr>
          <a:lstStyle/>
          <a:p>
            <a:pPr algn="ctr" defTabSz="1218565">
              <a:lnSpc>
                <a:spcPct val="12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  <a:sym typeface="华文细黑" panose="02010600040101010101" charset="-122"/>
              </a:rPr>
              <a:t>IT Project Implementation</a:t>
            </a:r>
            <a:endParaRPr lang="zh-CN" altLang="en-US" sz="2400" dirty="0">
              <a:solidFill>
                <a:schemeClr val="bg1"/>
              </a:solidFill>
              <a:latin typeface="+mj-lt"/>
              <a:ea typeface="思源黑体 CN Medium" panose="020B0600000000000000" pitchFamily="34" charset="-122"/>
              <a:cs typeface="+mn-ea"/>
              <a:sym typeface="华文细黑" panose="02010600040101010101" charset="-122"/>
            </a:endParaRPr>
          </a:p>
        </p:txBody>
      </p:sp>
      <p:sp>
        <p:nvSpPr>
          <p:cNvPr id="63" name="TextBox 78"/>
          <p:cNvSpPr txBox="1"/>
          <p:nvPr/>
        </p:nvSpPr>
        <p:spPr bwMode="auto">
          <a:xfrm>
            <a:off x="7454900" y="4828552"/>
            <a:ext cx="2878455" cy="704850"/>
          </a:xfrm>
          <a:prstGeom prst="rect">
            <a:avLst/>
          </a:prstGeom>
          <a:noFill/>
        </p:spPr>
        <p:txBody>
          <a:bodyPr wrap="square" lIns="215933" tIns="0" rIns="359889" bIns="0">
            <a:noAutofit/>
          </a:bodyPr>
          <a:lstStyle/>
          <a:p>
            <a:pPr algn="ctr" defTabSz="1218565"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+mj-lt"/>
                <a:ea typeface="思源黑体 CN Medium" panose="020B0600000000000000" pitchFamily="34" charset="-122"/>
                <a:cs typeface="+mn-ea"/>
                <a:sym typeface="华文细黑" panose="02010600040101010101" charset="-122"/>
              </a:rPr>
              <a:t>Go-Live</a:t>
            </a:r>
          </a:p>
          <a:p>
            <a:pPr algn="ctr" defTabSz="1218565"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+mj-lt"/>
                <a:ea typeface="思源黑体 CN Medium" panose="020B0600000000000000" pitchFamily="34" charset="-122"/>
                <a:cs typeface="+mn-ea"/>
                <a:sym typeface="华文细黑" panose="02010600040101010101" charset="-122"/>
              </a:rPr>
              <a:t>IT Maintenance</a:t>
            </a:r>
            <a:endParaRPr lang="zh-CN" altLang="en-US" sz="2400" dirty="0">
              <a:solidFill>
                <a:schemeClr val="bg1"/>
              </a:solidFill>
              <a:latin typeface="+mj-lt"/>
              <a:ea typeface="思源黑体 CN Medium" panose="020B0600000000000000" pitchFamily="34" charset="-122"/>
              <a:cs typeface="+mn-ea"/>
              <a:sym typeface="华文细黑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67681" y="1580623"/>
            <a:ext cx="3092898" cy="83099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  <a:sym typeface="华文细黑" panose="02010600040101010101" charset="-122"/>
              </a:rPr>
              <a:t>Business Requirement </a:t>
            </a:r>
          </a:p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  <a:sym typeface="华文细黑" panose="02010600040101010101" charset="-122"/>
              </a:rPr>
              <a:t>Analysis</a:t>
            </a:r>
            <a:endParaRPr lang="zh-CN" altLang="en-US" sz="2400" b="1" dirty="0">
              <a:solidFill>
                <a:schemeClr val="bg1"/>
              </a:solidFill>
              <a:latin typeface="+mj-lt"/>
              <a:ea typeface="微软雅黑" panose="020B0503020204020204" charset="-122"/>
              <a:cs typeface="微软雅黑" panose="020B0503020204020204" charset="-122"/>
              <a:sym typeface="华文细黑" panose="02010600040101010101" charset="-122"/>
            </a:endParaRPr>
          </a:p>
        </p:txBody>
      </p:sp>
      <p:grpSp>
        <p:nvGrpSpPr>
          <p:cNvPr id="19" name="组合 38">
            <a:extLst>
              <a:ext uri="{FF2B5EF4-FFF2-40B4-BE49-F238E27FC236}">
                <a16:creationId xmlns:a16="http://schemas.microsoft.com/office/drawing/2014/main" id="{9F313D0D-65D3-3B47-80D6-E48BB6C88A6B}"/>
              </a:ext>
            </a:extLst>
          </p:cNvPr>
          <p:cNvGrpSpPr/>
          <p:nvPr/>
        </p:nvGrpSpPr>
        <p:grpSpPr>
          <a:xfrm>
            <a:off x="4510407" y="6421973"/>
            <a:ext cx="7740316" cy="392814"/>
            <a:chOff x="4451684" y="6421973"/>
            <a:chExt cx="7740316" cy="392814"/>
          </a:xfrm>
        </p:grpSpPr>
        <p:pic>
          <p:nvPicPr>
            <p:cNvPr id="20" name="图片 49">
              <a:extLst>
                <a:ext uri="{FF2B5EF4-FFF2-40B4-BE49-F238E27FC236}">
                  <a16:creationId xmlns:a16="http://schemas.microsoft.com/office/drawing/2014/main" id="{15D24E65-F12B-8E4E-9480-6633949A2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1568" y="6487211"/>
              <a:ext cx="1037323" cy="327576"/>
            </a:xfrm>
            <a:prstGeom prst="rect">
              <a:avLst/>
            </a:prstGeom>
          </p:spPr>
        </p:pic>
        <p:cxnSp>
          <p:nvCxnSpPr>
            <p:cNvPr id="21" name="直接连接符 38">
              <a:extLst>
                <a:ext uri="{FF2B5EF4-FFF2-40B4-BE49-F238E27FC236}">
                  <a16:creationId xmlns:a16="http://schemas.microsoft.com/office/drawing/2014/main" id="{EDDDD0C3-0CBB-AA46-88B5-F27BAC4EF977}"/>
                </a:ext>
              </a:extLst>
            </p:cNvPr>
            <p:cNvCxnSpPr/>
            <p:nvPr/>
          </p:nvCxnSpPr>
          <p:spPr>
            <a:xfrm>
              <a:off x="4451684" y="6421973"/>
              <a:ext cx="774031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2" name="文本框 51">
              <a:extLst>
                <a:ext uri="{FF2B5EF4-FFF2-40B4-BE49-F238E27FC236}">
                  <a16:creationId xmlns:a16="http://schemas.microsoft.com/office/drawing/2014/main" id="{6C23773A-B017-064A-B7A3-B57118460CE7}"/>
                </a:ext>
              </a:extLst>
            </p:cNvPr>
            <p:cNvSpPr txBox="1"/>
            <p:nvPr/>
          </p:nvSpPr>
          <p:spPr>
            <a:xfrm>
              <a:off x="5897668" y="6543267"/>
              <a:ext cx="51139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PRIVATE &amp; CONFIDENTIAL – DO NOT DIFFUSE WITHOUT VIDOUKIN APPROVAL</a:t>
              </a:r>
              <a:endPara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2" name="组合 23">
            <a:extLst>
              <a:ext uri="{FF2B5EF4-FFF2-40B4-BE49-F238E27FC236}">
                <a16:creationId xmlns:a16="http://schemas.microsoft.com/office/drawing/2014/main" id="{B2A460DE-72B9-AB3C-3E2D-896CD51ACC8C}"/>
              </a:ext>
            </a:extLst>
          </p:cNvPr>
          <p:cNvGrpSpPr/>
          <p:nvPr/>
        </p:nvGrpSpPr>
        <p:grpSpPr>
          <a:xfrm rot="10800000">
            <a:off x="-468176" y="0"/>
            <a:ext cx="1209230" cy="980220"/>
            <a:chOff x="11068049" y="201005"/>
            <a:chExt cx="1513874" cy="1092132"/>
          </a:xfrm>
        </p:grpSpPr>
        <p:sp>
          <p:nvSpPr>
            <p:cNvPr id="3" name="等腰三角形 28">
              <a:extLst>
                <a:ext uri="{FF2B5EF4-FFF2-40B4-BE49-F238E27FC236}">
                  <a16:creationId xmlns:a16="http://schemas.microsoft.com/office/drawing/2014/main" id="{19C29F8F-4970-56BB-399E-686817F2A652}"/>
                </a:ext>
              </a:extLst>
            </p:cNvPr>
            <p:cNvSpPr/>
            <p:nvPr/>
          </p:nvSpPr>
          <p:spPr>
            <a:xfrm rot="16200000">
              <a:off x="11569360" y="206137"/>
              <a:ext cx="943258" cy="1081868"/>
            </a:xfrm>
            <a:prstGeom prst="triangle">
              <a:avLst/>
            </a:prstGeom>
            <a:noFill/>
            <a:ln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22000">
                    <a:schemeClr val="bg1">
                      <a:lumMod val="75000"/>
                    </a:schemeClr>
                  </a:gs>
                  <a:gs pos="85000">
                    <a:srgbClr val="C8C9CB">
                      <a:alpha val="0"/>
                    </a:srgbClr>
                  </a:gs>
                  <a:gs pos="39000">
                    <a:schemeClr val="bg1">
                      <a:lumMod val="65000"/>
                      <a:alpha val="64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Noto Sans S Chinese Light" panose="020B0300000000000000" pitchFamily="34" charset="-122"/>
              </a:endParaRPr>
            </a:p>
          </p:txBody>
        </p:sp>
        <p:sp>
          <p:nvSpPr>
            <p:cNvPr id="5" name="等腰三角形 29">
              <a:extLst>
                <a:ext uri="{FF2B5EF4-FFF2-40B4-BE49-F238E27FC236}">
                  <a16:creationId xmlns:a16="http://schemas.microsoft.com/office/drawing/2014/main" id="{5B4E9785-3EAB-72AF-6C9C-E8A2ED9103B3}"/>
                </a:ext>
              </a:extLst>
            </p:cNvPr>
            <p:cNvSpPr/>
            <p:nvPr/>
          </p:nvSpPr>
          <p:spPr>
            <a:xfrm rot="16200000">
              <a:off x="11148292" y="120762"/>
              <a:ext cx="1092132" cy="1252618"/>
            </a:xfrm>
            <a:prstGeom prst="triangle">
              <a:avLst/>
            </a:prstGeom>
            <a:noFill/>
            <a:ln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22000">
                    <a:schemeClr val="bg1">
                      <a:lumMod val="75000"/>
                    </a:schemeClr>
                  </a:gs>
                  <a:gs pos="85000">
                    <a:srgbClr val="C8C9CB">
                      <a:alpha val="0"/>
                    </a:srgbClr>
                  </a:gs>
                  <a:gs pos="39000">
                    <a:schemeClr val="bg1">
                      <a:lumMod val="65000"/>
                      <a:alpha val="64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Noto Sans S Chinese Light" panose="020B0300000000000000" pitchFamily="34" charset="-122"/>
              </a:endParaRPr>
            </a:p>
          </p:txBody>
        </p:sp>
      </p:grpSp>
      <p:sp>
        <p:nvSpPr>
          <p:cNvPr id="6" name="TextBox 39">
            <a:extLst>
              <a:ext uri="{FF2B5EF4-FFF2-40B4-BE49-F238E27FC236}">
                <a16:creationId xmlns:a16="http://schemas.microsoft.com/office/drawing/2014/main" id="{771EBF3B-CD52-DE8D-1C0A-498A08A82E5D}"/>
              </a:ext>
            </a:extLst>
          </p:cNvPr>
          <p:cNvSpPr txBox="1"/>
          <p:nvPr/>
        </p:nvSpPr>
        <p:spPr>
          <a:xfrm>
            <a:off x="834348" y="167103"/>
            <a:ext cx="5335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>
                    <a:lumMod val="50000"/>
                  </a:schemeClr>
                </a:solidFill>
              </a:rPr>
              <a:t>IT Service - Project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32" grpId="0" bldLvl="0" animBg="1"/>
      <p:bldP spid="36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7" grpId="0"/>
      <p:bldP spid="57" grpId="0"/>
      <p:bldP spid="61" grpId="0"/>
      <p:bldP spid="6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a6c5dfec-2f39-49a4-95ef-f7d3cd2c4fdb"/>
  <p:tag name="COMMONDATA" val="eyJjb3VudCI6MTEsImhkaWQiOiI0MjlhN2QwMGQ3ZTYxMjAwMzdlYTkyYjNiY2ZhYzYxYSIsInVzZXJDb3VudCI6MTF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11.8913385826771,&quot;width&quot;:6690.168503937008}"/>
</p:tagLst>
</file>

<file path=ppt/theme/theme1.xml><?xml version="1.0" encoding="utf-8"?>
<a:theme xmlns:a="http://schemas.openxmlformats.org/drawingml/2006/main" name="Office 主题">
  <a:themeElements>
    <a:clrScheme name="自定义 111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262A33"/>
      </a:accent1>
      <a:accent2>
        <a:srgbClr val="3B6077"/>
      </a:accent2>
      <a:accent3>
        <a:srgbClr val="577498"/>
      </a:accent3>
      <a:accent4>
        <a:srgbClr val="66777F"/>
      </a:accent4>
      <a:accent5>
        <a:srgbClr val="587489"/>
      </a:accent5>
      <a:accent6>
        <a:srgbClr val="90A7C6"/>
      </a:accent6>
      <a:hlink>
        <a:srgbClr val="4472C4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">
    <a:dk1>
      <a:srgbClr val="6E706D"/>
    </a:dk1>
    <a:lt1>
      <a:srgbClr val="4C0370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  <a:fontScheme name="Default">
    <a:majorFont>
      <a:latin typeface="Helvetica"/>
      <a:ea typeface="Helvetica"/>
      <a:cs typeface="Helvetica"/>
    </a:majorFont>
    <a:minorFont>
      <a:latin typeface="Helvetica"/>
      <a:ea typeface="Helvetica"/>
      <a:cs typeface="Helvetica"/>
    </a:minorFont>
  </a:fontScheme>
  <a:fmtScheme name="Default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0000" dir="5400000" rotWithShape="0">
            <a:srgbClr val="000000">
              <a:alpha val="38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801</Words>
  <Application>Microsoft Office PowerPoint</Application>
  <PresentationFormat>宽屏</PresentationFormat>
  <Paragraphs>193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Noto Sans S Chinese Light</vt:lpstr>
      <vt:lpstr>黑体</vt:lpstr>
      <vt:lpstr>华文细黑</vt:lpstr>
      <vt:lpstr>思源黑体 CN Medium</vt:lpstr>
      <vt:lpstr>Microsoft YaHei</vt:lpstr>
      <vt:lpstr>Microsoft YaHei</vt:lpstr>
      <vt:lpstr>Arial</vt:lpstr>
      <vt:lpstr>Calibri</vt:lpstr>
      <vt:lpstr>Helvetica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Vidoukin IT Operation Service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美滋</dc:creator>
  <cp:lastModifiedBy>Min Feng</cp:lastModifiedBy>
  <cp:revision>233</cp:revision>
  <dcterms:created xsi:type="dcterms:W3CDTF">2020-11-19T06:29:00Z</dcterms:created>
  <dcterms:modified xsi:type="dcterms:W3CDTF">2023-04-03T12:17:23Z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KSOTemplateUUID">
    <vt:lpwstr>v1.0_mb_pfJ5EnK5VW3MM9SQWCstpg==</vt:lpwstr>
  </property>
  <property fmtid="{D5CDD505-2E9C-101B-9397-08002B2CF9AE}" pid="4" name="ICV">
    <vt:lpwstr>DC57AA4DF9F34061ABBBB83648EAA409</vt:lpwstr>
  </property>
</Properties>
</file>